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Lst>
  <p:sldSz cy="6858000" cx="12192000"/>
  <p:notesSz cx="6858000" cy="9144000"/>
  <p:embeddedFontLst>
    <p:embeddedFont>
      <p:font typeface="Roboto"/>
      <p:regular r:id="rId24"/>
      <p:bold r:id="rId25"/>
      <p:italic r:id="rId26"/>
      <p:boldItalic r:id="rId27"/>
    </p:embeddedFont>
    <p:embeddedFont>
      <p:font typeface="Josefin Sans"/>
      <p:regular r:id="rId28"/>
      <p:bold r:id="rId29"/>
      <p:italic r:id="rId30"/>
      <p:boldItalic r:id="rId3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32" roundtripDataSignature="AMtx7miAxS/qj5GL5qQ3lrQElXEL8zvgZ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0BCEB3EC-313A-42F1-A368-62E1503E0CED}">
  <a:tblStyle styleId="{0BCEB3EC-313A-42F1-A368-62E1503E0CED}"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Roboto-regular.fntdata"/><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oboto-italic.fntdata"/><Relationship Id="rId25" Type="http://schemas.openxmlformats.org/officeDocument/2006/relationships/font" Target="fonts/Roboto-bold.fntdata"/><Relationship Id="rId28" Type="http://schemas.openxmlformats.org/officeDocument/2006/relationships/font" Target="fonts/JosefinSans-regular.fntdata"/><Relationship Id="rId27" Type="http://schemas.openxmlformats.org/officeDocument/2006/relationships/font" Target="fonts/Roboto-bold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JosefinSans-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JosefinSans-boldItalic.fntdata"/><Relationship Id="rId30" Type="http://schemas.openxmlformats.org/officeDocument/2006/relationships/font" Target="fonts/JosefinSans-italic.fntdata"/><Relationship Id="rId11" Type="http://schemas.openxmlformats.org/officeDocument/2006/relationships/slide" Target="slides/slide6.xml"/><Relationship Id="rId10" Type="http://schemas.openxmlformats.org/officeDocument/2006/relationships/slide" Target="slides/slide5.xml"/><Relationship Id="rId32" Type="http://customschemas.google.com/relationships/presentationmetadata" Target="meta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Kim - </a:t>
            </a:r>
            <a:r>
              <a:rPr b="1" lang="en-US" sz="1500">
                <a:latin typeface="Arial"/>
                <a:ea typeface="Arial"/>
                <a:cs typeface="Arial"/>
                <a:sym typeface="Arial"/>
              </a:rPr>
              <a:t>Hi this is group 3 and today we will be presenting your findings about airbnb prices in NYC </a:t>
            </a:r>
            <a:endParaRPr b="1" sz="1500">
              <a:latin typeface="Arial"/>
              <a:ea typeface="Arial"/>
              <a:cs typeface="Arial"/>
              <a:sym typeface="Arial"/>
            </a:endParaRPr>
          </a:p>
          <a:p>
            <a:pPr indent="0" lvl="0" marL="0" rtl="0" algn="l">
              <a:spcBef>
                <a:spcPts val="0"/>
              </a:spcBef>
              <a:spcAft>
                <a:spcPts val="0"/>
              </a:spcAft>
              <a:buNone/>
            </a:pPr>
            <a:r>
              <a:rPr b="1" lang="en-US" sz="1500">
                <a:latin typeface="Arial"/>
                <a:ea typeface="Arial"/>
                <a:cs typeface="Arial"/>
                <a:sym typeface="Arial"/>
              </a:rPr>
              <a:t>the goal is …. </a:t>
            </a:r>
            <a:endParaRPr b="1" sz="1500">
              <a:latin typeface="Arial"/>
              <a:ea typeface="Arial"/>
              <a:cs typeface="Arial"/>
              <a:sym typeface="Arial"/>
            </a:endParaRPr>
          </a:p>
          <a:p>
            <a:pPr indent="0" lvl="0" marL="0" rtl="0" algn="l">
              <a:spcBef>
                <a:spcPts val="0"/>
              </a:spcBef>
              <a:spcAft>
                <a:spcPts val="0"/>
              </a:spcAft>
              <a:buNone/>
            </a:pPr>
            <a:r>
              <a:t/>
            </a:r>
            <a:endParaRPr/>
          </a:p>
        </p:txBody>
      </p:sp>
      <p:sp>
        <p:nvSpPr>
          <p:cNvPr id="175" name="Google Shape;175;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23c671e164e_2_1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Ben</a:t>
            </a:r>
            <a:endParaRPr/>
          </a:p>
        </p:txBody>
      </p:sp>
      <p:sp>
        <p:nvSpPr>
          <p:cNvPr id="354" name="Google Shape;354;g23c671e164e_2_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Ben</a:t>
            </a:r>
            <a:endParaRPr/>
          </a:p>
        </p:txBody>
      </p:sp>
      <p:sp>
        <p:nvSpPr>
          <p:cNvPr id="372" name="Google Shape;372;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23c41a23cdd_0_2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DZ</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If it is an entire home/apartment, the price would be $256.28.</a:t>
            </a:r>
            <a:endParaRPr/>
          </a:p>
          <a:p>
            <a:pPr indent="0" lvl="0" marL="0" rtl="0" algn="l">
              <a:spcBef>
                <a:spcPts val="0"/>
              </a:spcBef>
              <a:spcAft>
                <a:spcPts val="0"/>
              </a:spcAft>
              <a:buNone/>
            </a:pPr>
            <a:r>
              <a:rPr lang="en-US"/>
              <a:t>If the number of reviews is less than 0.5, the value would be $341.60, which is higher than the listings with more reviews.</a:t>
            </a:r>
            <a:endParaRPr/>
          </a:p>
          <a:p>
            <a:pPr indent="0" lvl="0" marL="0" rtl="0" algn="l">
              <a:spcBef>
                <a:spcPts val="0"/>
              </a:spcBef>
              <a:spcAft>
                <a:spcPts val="0"/>
              </a:spcAft>
              <a:buNone/>
            </a:pPr>
            <a:r>
              <a:rPr lang="en-US"/>
              <a:t>If the availability for the listing is more than 349 days, the price would be $497.58.</a:t>
            </a:r>
            <a:endParaRPr/>
          </a:p>
        </p:txBody>
      </p:sp>
      <p:sp>
        <p:nvSpPr>
          <p:cNvPr id="387" name="Google Shape;387;g23c41a23cdd_0_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p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Dz</a:t>
            </a:r>
            <a:endParaRPr/>
          </a:p>
        </p:txBody>
      </p:sp>
      <p:sp>
        <p:nvSpPr>
          <p:cNvPr id="415" name="Google Shape;415;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g23c41a23cdd_0_8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31" name="Google Shape;431;g23c41a23cdd_0_8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Dz</a:t>
            </a:r>
            <a:endParaRPr/>
          </a:p>
        </p:txBody>
      </p:sp>
      <p:sp>
        <p:nvSpPr>
          <p:cNvPr id="432" name="Google Shape;432;g23c41a23cdd_0_8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Dz</a:t>
            </a:r>
            <a:endParaRPr/>
          </a:p>
        </p:txBody>
      </p:sp>
      <p:sp>
        <p:nvSpPr>
          <p:cNvPr id="441" name="Google Shape;441;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g23c671e164e_0_2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Ken: MSE is best for Decision Tree &amp; Random Forest comparatively to the baseline</a:t>
            </a:r>
            <a:endParaRPr/>
          </a:p>
        </p:txBody>
      </p:sp>
      <p:sp>
        <p:nvSpPr>
          <p:cNvPr id="446" name="Google Shape;446;g23c671e164e_0_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g23dfe2f0f22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60" name="Google Shape;460;g23dfe2f0f22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1" name="Google Shape;461;g23dfe2f0f22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p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Ken</a:t>
            </a:r>
            <a:endParaRPr/>
          </a:p>
        </p:txBody>
      </p:sp>
      <p:sp>
        <p:nvSpPr>
          <p:cNvPr id="467" name="Google Shape;467;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23c671e164e_1_1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Kim - </a:t>
            </a:r>
            <a:r>
              <a:rPr b="1" lang="en-US" sz="1500">
                <a:latin typeface="Arial"/>
                <a:ea typeface="Arial"/>
                <a:cs typeface="Arial"/>
                <a:sym typeface="Arial"/>
              </a:rPr>
              <a:t>We thought this dataset would be interesting since Airbnb’s future is unknown with the gig economy becoming more popular </a:t>
            </a:r>
            <a:endParaRPr b="1" sz="1500">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b="1" lang="en-US" sz="1500">
                <a:latin typeface="Arial"/>
                <a:ea typeface="Arial"/>
                <a:cs typeface="Arial"/>
                <a:sym typeface="Arial"/>
              </a:rPr>
              <a:t>Therefore we want to check to see which variables impact Airbnb’s prices the most so we constructed different models to help us with our findings </a:t>
            </a:r>
            <a:endParaRPr b="1" sz="1500">
              <a:latin typeface="Arial"/>
              <a:ea typeface="Arial"/>
              <a:cs typeface="Arial"/>
              <a:sym typeface="Arial"/>
            </a:endParaRPr>
          </a:p>
          <a:p>
            <a:pPr indent="0" lvl="0" marL="0" rtl="0" algn="l">
              <a:spcBef>
                <a:spcPts val="0"/>
              </a:spcBef>
              <a:spcAft>
                <a:spcPts val="0"/>
              </a:spcAft>
              <a:buNone/>
            </a:pPr>
            <a:r>
              <a:t/>
            </a:r>
            <a:endParaRPr/>
          </a:p>
        </p:txBody>
      </p:sp>
      <p:sp>
        <p:nvSpPr>
          <p:cNvPr id="185" name="Google Shape;185;g23c671e164e_1_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Kim - </a:t>
            </a:r>
            <a:r>
              <a:rPr b="1" lang="en-US" sz="1500">
                <a:latin typeface="Arial"/>
                <a:ea typeface="Arial"/>
                <a:cs typeface="Arial"/>
                <a:sym typeface="Arial"/>
              </a:rPr>
              <a:t>For Today’s Presentation we will be going over details about our datasource as well how our dataset did with a linear, lasso, and ridge regression, KNN, and the trees method. </a:t>
            </a:r>
            <a:endParaRPr b="1" sz="1500">
              <a:latin typeface="Arial"/>
              <a:ea typeface="Arial"/>
              <a:cs typeface="Arial"/>
              <a:sym typeface="Arial"/>
            </a:endParaRPr>
          </a:p>
          <a:p>
            <a:pPr indent="0" lvl="0" marL="0" rtl="0" algn="l">
              <a:spcBef>
                <a:spcPts val="0"/>
              </a:spcBef>
              <a:spcAft>
                <a:spcPts val="0"/>
              </a:spcAft>
              <a:buNone/>
            </a:pPr>
            <a:r>
              <a:t/>
            </a:r>
            <a:endParaRPr/>
          </a:p>
        </p:txBody>
      </p:sp>
      <p:sp>
        <p:nvSpPr>
          <p:cNvPr id="211" name="Google Shape;211;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23b604f6d72_0_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Jamie</a:t>
            </a:r>
            <a:endParaRPr/>
          </a:p>
          <a:p>
            <a:pPr indent="-317500" lvl="0" marL="457200" rtl="0" algn="l">
              <a:spcBef>
                <a:spcPts val="0"/>
              </a:spcBef>
              <a:spcAft>
                <a:spcPts val="0"/>
              </a:spcAft>
              <a:buSzPts val="1400"/>
              <a:buChar char="-"/>
            </a:pPr>
            <a:r>
              <a:rPr lang="en-US"/>
              <a:t>Our dataset is on Airbnb listing prices in NYC in 2022. We originally sourced a dataset for 2019 from Kaggle but found an updated version of the dataset for 2022 from Inside Airbnb, a community project aggregates data and provides advocacy about Airbnb’s impact on residential communities. I will be going deeper into the original dataset in the next slide. </a:t>
            </a:r>
            <a:endParaRPr/>
          </a:p>
          <a:p>
            <a:pPr indent="-317500" lvl="0" marL="457200" rtl="0" algn="l">
              <a:spcBef>
                <a:spcPts val="0"/>
              </a:spcBef>
              <a:spcAft>
                <a:spcPts val="0"/>
              </a:spcAft>
              <a:buSzPts val="1400"/>
              <a:buChar char="-"/>
            </a:pPr>
            <a:r>
              <a:rPr lang="en-US"/>
              <a:t>After going through our data cleaning process, we ended up with 33,199 randomized observations for our training dataset and 8300 randomized observations. In terms of our cleaning, we dropped outliers such as observations where listing prices were just 0 or listing prices over 60,000. The maximum value in our Y_train … </a:t>
            </a:r>
            <a:endParaRPr/>
          </a:p>
        </p:txBody>
      </p:sp>
      <p:sp>
        <p:nvSpPr>
          <p:cNvPr id="243" name="Google Shape;243;g23b604f6d72_0_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1e213fdbf36_0_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Jamie</a:t>
            </a:r>
            <a:endParaRPr/>
          </a:p>
          <a:p>
            <a:pPr indent="-317500" lvl="0" marL="457200" rtl="0" algn="l">
              <a:spcBef>
                <a:spcPts val="0"/>
              </a:spcBef>
              <a:spcAft>
                <a:spcPts val="0"/>
              </a:spcAft>
              <a:buSzPts val="1400"/>
              <a:buChar char="-"/>
            </a:pPr>
            <a:r>
              <a:rPr lang="en-US"/>
              <a:t>As you can see here, our original dataset came with 16 columns and 41533 rows. The original dataset includes a variety of variables:...</a:t>
            </a:r>
            <a:endParaRPr/>
          </a:p>
        </p:txBody>
      </p:sp>
      <p:sp>
        <p:nvSpPr>
          <p:cNvPr id="268" name="Google Shape;268;g1e213fdbf36_0_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Jamie</a:t>
            </a:r>
            <a:endParaRPr/>
          </a:p>
          <a:p>
            <a:pPr indent="0" lvl="0" marL="0" rtl="0" algn="l">
              <a:spcBef>
                <a:spcPts val="0"/>
              </a:spcBef>
              <a:spcAft>
                <a:spcPts val="0"/>
              </a:spcAft>
              <a:buNone/>
            </a:pPr>
            <a:r>
              <a:rPr lang="en-US"/>
              <a:t>We ultimately decided to use 13 variables in our models. Our predictors are… </a:t>
            </a:r>
            <a:endParaRPr/>
          </a:p>
          <a:p>
            <a:pPr indent="0" lvl="0" marL="0" rtl="0" algn="l">
              <a:spcBef>
                <a:spcPts val="0"/>
              </a:spcBef>
              <a:spcAft>
                <a:spcPts val="0"/>
              </a:spcAft>
              <a:buNone/>
            </a:pPr>
            <a:r>
              <a:t/>
            </a:r>
            <a:endParaRPr/>
          </a:p>
        </p:txBody>
      </p:sp>
      <p:sp>
        <p:nvSpPr>
          <p:cNvPr id="286" name="Google Shape;286;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23b604f6d72_0_19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Ken</a:t>
            </a:r>
            <a:endParaRPr/>
          </a:p>
        </p:txBody>
      </p:sp>
      <p:sp>
        <p:nvSpPr>
          <p:cNvPr id="301" name="Google Shape;301;g23b604f6d72_0_19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23c671e164e_0_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Ken</a:t>
            </a:r>
            <a:endParaRPr/>
          </a:p>
        </p:txBody>
      </p:sp>
      <p:sp>
        <p:nvSpPr>
          <p:cNvPr id="318" name="Google Shape;318;g23c671e164e_0_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23b604f6d72_0_41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Jamie</a:t>
            </a:r>
            <a:endParaRPr/>
          </a:p>
        </p:txBody>
      </p:sp>
      <p:sp>
        <p:nvSpPr>
          <p:cNvPr id="335" name="Google Shape;335;g23b604f6d72_0_4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6" name="Shape 16"/>
        <p:cNvGrpSpPr/>
        <p:nvPr/>
      </p:nvGrpSpPr>
      <p:grpSpPr>
        <a:xfrm>
          <a:off x="0" y="0"/>
          <a:ext cx="0" cy="0"/>
          <a:chOff x="0" y="0"/>
          <a:chExt cx="0" cy="0"/>
        </a:xfrm>
      </p:grpSpPr>
      <p:sp>
        <p:nvSpPr>
          <p:cNvPr id="17" name="Google Shape;17;p19"/>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Autofit/>
          </a:bodyPr>
          <a:lstStyle>
            <a:lvl1pPr lvl="0" algn="ctr">
              <a:lnSpc>
                <a:spcPct val="90000"/>
              </a:lnSpc>
              <a:spcBef>
                <a:spcPts val="0"/>
              </a:spcBef>
              <a:spcAft>
                <a:spcPts val="0"/>
              </a:spcAft>
              <a:buClr>
                <a:schemeClr val="accent1"/>
              </a:buClr>
              <a:buSzPts val="6000"/>
              <a:buFont typeface="Arial"/>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 name="Google Shape;18;p19"/>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9" name="Google Shape;19;p1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1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 name="Google Shape;21;p1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Blank">
  <p:cSld name="8_Blank">
    <p:spTree>
      <p:nvGrpSpPr>
        <p:cNvPr id="74" name="Shape 74"/>
        <p:cNvGrpSpPr/>
        <p:nvPr/>
      </p:nvGrpSpPr>
      <p:grpSpPr>
        <a:xfrm>
          <a:off x="0" y="0"/>
          <a:ext cx="0" cy="0"/>
          <a:chOff x="0" y="0"/>
          <a:chExt cx="0" cy="0"/>
        </a:xfrm>
      </p:grpSpPr>
      <p:sp>
        <p:nvSpPr>
          <p:cNvPr id="75" name="Google Shape;75;p28"/>
          <p:cNvSpPr/>
          <p:nvPr>
            <p:ph idx="2" type="pic"/>
          </p:nvPr>
        </p:nvSpPr>
        <p:spPr>
          <a:xfrm>
            <a:off x="1" y="4516850"/>
            <a:ext cx="12192000" cy="2341150"/>
          </a:xfrm>
          <a:prstGeom prst="rect">
            <a:avLst/>
          </a:prstGeom>
          <a:noFill/>
          <a:ln>
            <a:noFill/>
          </a:ln>
        </p:spPr>
      </p:sp>
      <p:sp>
        <p:nvSpPr>
          <p:cNvPr id="76" name="Google Shape;76;p28"/>
          <p:cNvSpPr/>
          <p:nvPr/>
        </p:nvSpPr>
        <p:spPr>
          <a:xfrm>
            <a:off x="0" y="2278436"/>
            <a:ext cx="2149725" cy="4299446"/>
          </a:xfrm>
          <a:custGeom>
            <a:rect b="b" l="l" r="r" t="t"/>
            <a:pathLst>
              <a:path extrusionOk="0" h="4299446" w="2149725">
                <a:moveTo>
                  <a:pt x="1" y="458730"/>
                </a:moveTo>
                <a:lnTo>
                  <a:pt x="1" y="3840716"/>
                </a:lnTo>
                <a:cubicBezTo>
                  <a:pt x="933911" y="3840716"/>
                  <a:pt x="1690994" y="3083633"/>
                  <a:pt x="1690994" y="2149723"/>
                </a:cubicBezTo>
                <a:cubicBezTo>
                  <a:pt x="1690994" y="1215813"/>
                  <a:pt x="933911" y="458730"/>
                  <a:pt x="1" y="458730"/>
                </a:cubicBezTo>
                <a:close/>
                <a:moveTo>
                  <a:pt x="0" y="0"/>
                </a:moveTo>
                <a:lnTo>
                  <a:pt x="1" y="0"/>
                </a:lnTo>
                <a:cubicBezTo>
                  <a:pt x="1187261" y="0"/>
                  <a:pt x="2149725" y="962464"/>
                  <a:pt x="2149725" y="2149723"/>
                </a:cubicBezTo>
                <a:cubicBezTo>
                  <a:pt x="2149725" y="3336982"/>
                  <a:pt x="1187261" y="4299446"/>
                  <a:pt x="1" y="4299446"/>
                </a:cubicBezTo>
                <a:lnTo>
                  <a:pt x="0" y="4299446"/>
                </a:lnTo>
                <a:close/>
              </a:path>
            </a:pathLst>
          </a:custGeom>
          <a:solidFill>
            <a:srgbClr val="F2F2F2">
              <a:alpha val="200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77" name="Google Shape;77;p28"/>
          <p:cNvSpPr/>
          <p:nvPr/>
        </p:nvSpPr>
        <p:spPr>
          <a:xfrm>
            <a:off x="10042276" y="0"/>
            <a:ext cx="2149724" cy="3233904"/>
          </a:xfrm>
          <a:custGeom>
            <a:rect b="b" l="l" r="r" t="t"/>
            <a:pathLst>
              <a:path extrusionOk="0" h="3233904" w="2149724">
                <a:moveTo>
                  <a:pt x="295604" y="0"/>
                </a:moveTo>
                <a:lnTo>
                  <a:pt x="852643" y="0"/>
                </a:lnTo>
                <a:lnTo>
                  <a:pt x="844870" y="8552"/>
                </a:lnTo>
                <a:cubicBezTo>
                  <a:pt x="603640" y="300856"/>
                  <a:pt x="458730" y="675595"/>
                  <a:pt x="458730" y="1084181"/>
                </a:cubicBezTo>
                <a:cubicBezTo>
                  <a:pt x="458730" y="2018091"/>
                  <a:pt x="1215813" y="2775174"/>
                  <a:pt x="2149723" y="2775174"/>
                </a:cubicBezTo>
                <a:lnTo>
                  <a:pt x="2149724" y="2775174"/>
                </a:lnTo>
                <a:lnTo>
                  <a:pt x="2149724" y="3233904"/>
                </a:lnTo>
                <a:cubicBezTo>
                  <a:pt x="962464" y="3233904"/>
                  <a:pt x="0" y="2271440"/>
                  <a:pt x="0" y="1084181"/>
                </a:cubicBezTo>
                <a:cubicBezTo>
                  <a:pt x="0" y="713163"/>
                  <a:pt x="93991" y="364097"/>
                  <a:pt x="259460" y="59495"/>
                </a:cubicBezTo>
                <a:close/>
              </a:path>
            </a:pathLst>
          </a:custGeom>
          <a:solidFill>
            <a:srgbClr val="F2F2F2">
              <a:alpha val="200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78" name="Google Shape;78;p28"/>
          <p:cNvSpPr txBox="1"/>
          <p:nvPr>
            <p:ph type="title"/>
          </p:nvPr>
        </p:nvSpPr>
        <p:spPr>
          <a:xfrm>
            <a:off x="988758" y="546416"/>
            <a:ext cx="10214484" cy="748780"/>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9" name="Google Shape;79;p2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 name="Google Shape;80;p2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 name="Google Shape;81;p2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Blank">
  <p:cSld name="9_Blank">
    <p:spTree>
      <p:nvGrpSpPr>
        <p:cNvPr id="82" name="Shape 82"/>
        <p:cNvGrpSpPr/>
        <p:nvPr/>
      </p:nvGrpSpPr>
      <p:grpSpPr>
        <a:xfrm>
          <a:off x="0" y="0"/>
          <a:ext cx="0" cy="0"/>
          <a:chOff x="0" y="0"/>
          <a:chExt cx="0" cy="0"/>
        </a:xfrm>
      </p:grpSpPr>
      <p:sp>
        <p:nvSpPr>
          <p:cNvPr id="83" name="Google Shape;83;p29"/>
          <p:cNvSpPr/>
          <p:nvPr>
            <p:ph idx="2" type="pic"/>
          </p:nvPr>
        </p:nvSpPr>
        <p:spPr>
          <a:xfrm>
            <a:off x="9804431" y="2069769"/>
            <a:ext cx="1260764" cy="1260764"/>
          </a:xfrm>
          <a:prstGeom prst="rect">
            <a:avLst/>
          </a:prstGeom>
          <a:noFill/>
          <a:ln>
            <a:noFill/>
          </a:ln>
        </p:spPr>
      </p:sp>
      <p:sp>
        <p:nvSpPr>
          <p:cNvPr id="84" name="Google Shape;84;p29"/>
          <p:cNvSpPr/>
          <p:nvPr>
            <p:ph idx="3" type="pic"/>
          </p:nvPr>
        </p:nvSpPr>
        <p:spPr>
          <a:xfrm>
            <a:off x="6922686" y="2069769"/>
            <a:ext cx="1260764" cy="1260764"/>
          </a:xfrm>
          <a:prstGeom prst="rect">
            <a:avLst/>
          </a:prstGeom>
          <a:noFill/>
          <a:ln>
            <a:noFill/>
          </a:ln>
        </p:spPr>
      </p:sp>
      <p:sp>
        <p:nvSpPr>
          <p:cNvPr id="85" name="Google Shape;85;p29"/>
          <p:cNvSpPr/>
          <p:nvPr>
            <p:ph idx="4" type="pic"/>
          </p:nvPr>
        </p:nvSpPr>
        <p:spPr>
          <a:xfrm>
            <a:off x="4018053" y="2069769"/>
            <a:ext cx="1260764" cy="1260764"/>
          </a:xfrm>
          <a:prstGeom prst="rect">
            <a:avLst/>
          </a:prstGeom>
          <a:noFill/>
          <a:ln>
            <a:noFill/>
          </a:ln>
        </p:spPr>
      </p:sp>
      <p:sp>
        <p:nvSpPr>
          <p:cNvPr id="86" name="Google Shape;86;p29"/>
          <p:cNvSpPr/>
          <p:nvPr>
            <p:ph idx="5" type="pic"/>
          </p:nvPr>
        </p:nvSpPr>
        <p:spPr>
          <a:xfrm>
            <a:off x="1126803" y="2045255"/>
            <a:ext cx="1260764" cy="1260764"/>
          </a:xfrm>
          <a:prstGeom prst="rect">
            <a:avLst/>
          </a:prstGeom>
          <a:noFill/>
          <a:ln>
            <a:noFill/>
          </a:ln>
        </p:spPr>
      </p:sp>
      <p:sp>
        <p:nvSpPr>
          <p:cNvPr id="87" name="Google Shape;87;p29"/>
          <p:cNvSpPr/>
          <p:nvPr/>
        </p:nvSpPr>
        <p:spPr>
          <a:xfrm>
            <a:off x="0" y="2278436"/>
            <a:ext cx="2149725" cy="4299446"/>
          </a:xfrm>
          <a:custGeom>
            <a:rect b="b" l="l" r="r" t="t"/>
            <a:pathLst>
              <a:path extrusionOk="0" h="4299446" w="2149725">
                <a:moveTo>
                  <a:pt x="1" y="458730"/>
                </a:moveTo>
                <a:lnTo>
                  <a:pt x="1" y="3840716"/>
                </a:lnTo>
                <a:cubicBezTo>
                  <a:pt x="933911" y="3840716"/>
                  <a:pt x="1690994" y="3083633"/>
                  <a:pt x="1690994" y="2149723"/>
                </a:cubicBezTo>
                <a:cubicBezTo>
                  <a:pt x="1690994" y="1215813"/>
                  <a:pt x="933911" y="458730"/>
                  <a:pt x="1" y="458730"/>
                </a:cubicBezTo>
                <a:close/>
                <a:moveTo>
                  <a:pt x="0" y="0"/>
                </a:moveTo>
                <a:lnTo>
                  <a:pt x="1" y="0"/>
                </a:lnTo>
                <a:cubicBezTo>
                  <a:pt x="1187261" y="0"/>
                  <a:pt x="2149725" y="962464"/>
                  <a:pt x="2149725" y="2149723"/>
                </a:cubicBezTo>
                <a:cubicBezTo>
                  <a:pt x="2149725" y="3336982"/>
                  <a:pt x="1187261" y="4299446"/>
                  <a:pt x="1" y="4299446"/>
                </a:cubicBezTo>
                <a:lnTo>
                  <a:pt x="0" y="4299446"/>
                </a:lnTo>
                <a:close/>
              </a:path>
            </a:pathLst>
          </a:custGeom>
          <a:solidFill>
            <a:srgbClr val="F2F2F2">
              <a:alpha val="200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88" name="Google Shape;88;p29"/>
          <p:cNvSpPr/>
          <p:nvPr/>
        </p:nvSpPr>
        <p:spPr>
          <a:xfrm>
            <a:off x="10042276" y="0"/>
            <a:ext cx="2149724" cy="3233904"/>
          </a:xfrm>
          <a:custGeom>
            <a:rect b="b" l="l" r="r" t="t"/>
            <a:pathLst>
              <a:path extrusionOk="0" h="3233904" w="2149724">
                <a:moveTo>
                  <a:pt x="295604" y="0"/>
                </a:moveTo>
                <a:lnTo>
                  <a:pt x="852643" y="0"/>
                </a:lnTo>
                <a:lnTo>
                  <a:pt x="844870" y="8552"/>
                </a:lnTo>
                <a:cubicBezTo>
                  <a:pt x="603640" y="300856"/>
                  <a:pt x="458730" y="675595"/>
                  <a:pt x="458730" y="1084181"/>
                </a:cubicBezTo>
                <a:cubicBezTo>
                  <a:pt x="458730" y="2018091"/>
                  <a:pt x="1215813" y="2775174"/>
                  <a:pt x="2149723" y="2775174"/>
                </a:cubicBezTo>
                <a:lnTo>
                  <a:pt x="2149724" y="2775174"/>
                </a:lnTo>
                <a:lnTo>
                  <a:pt x="2149724" y="3233904"/>
                </a:lnTo>
                <a:cubicBezTo>
                  <a:pt x="962464" y="3233904"/>
                  <a:pt x="0" y="2271440"/>
                  <a:pt x="0" y="1084181"/>
                </a:cubicBezTo>
                <a:cubicBezTo>
                  <a:pt x="0" y="713163"/>
                  <a:pt x="93991" y="364097"/>
                  <a:pt x="259460" y="59495"/>
                </a:cubicBezTo>
                <a:close/>
              </a:path>
            </a:pathLst>
          </a:custGeom>
          <a:solidFill>
            <a:srgbClr val="F2F2F2">
              <a:alpha val="200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89" name="Google Shape;89;p29"/>
          <p:cNvSpPr txBox="1"/>
          <p:nvPr>
            <p:ph type="title"/>
          </p:nvPr>
        </p:nvSpPr>
        <p:spPr>
          <a:xfrm>
            <a:off x="988758" y="546416"/>
            <a:ext cx="10214484" cy="748780"/>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0" name="Google Shape;90;p2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 name="Google Shape;91;p2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2" name="Google Shape;92;p2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Blank">
  <p:cSld name="11_Blank">
    <p:spTree>
      <p:nvGrpSpPr>
        <p:cNvPr id="93" name="Shape 93"/>
        <p:cNvGrpSpPr/>
        <p:nvPr/>
      </p:nvGrpSpPr>
      <p:grpSpPr>
        <a:xfrm>
          <a:off x="0" y="0"/>
          <a:ext cx="0" cy="0"/>
          <a:chOff x="0" y="0"/>
          <a:chExt cx="0" cy="0"/>
        </a:xfrm>
      </p:grpSpPr>
      <p:sp>
        <p:nvSpPr>
          <p:cNvPr id="94" name="Google Shape;94;p30"/>
          <p:cNvSpPr/>
          <p:nvPr>
            <p:ph idx="2" type="pic"/>
          </p:nvPr>
        </p:nvSpPr>
        <p:spPr>
          <a:xfrm>
            <a:off x="1108158" y="2496911"/>
            <a:ext cx="1137426" cy="1137426"/>
          </a:xfrm>
          <a:prstGeom prst="rect">
            <a:avLst/>
          </a:prstGeom>
          <a:noFill/>
          <a:ln>
            <a:noFill/>
          </a:ln>
        </p:spPr>
      </p:sp>
      <p:sp>
        <p:nvSpPr>
          <p:cNvPr id="95" name="Google Shape;95;p30"/>
          <p:cNvSpPr/>
          <p:nvPr>
            <p:ph idx="3" type="pic"/>
          </p:nvPr>
        </p:nvSpPr>
        <p:spPr>
          <a:xfrm>
            <a:off x="4630002" y="2496911"/>
            <a:ext cx="1137426" cy="1137426"/>
          </a:xfrm>
          <a:prstGeom prst="rect">
            <a:avLst/>
          </a:prstGeom>
          <a:noFill/>
          <a:ln>
            <a:noFill/>
          </a:ln>
        </p:spPr>
      </p:sp>
      <p:sp>
        <p:nvSpPr>
          <p:cNvPr id="96" name="Google Shape;96;p30"/>
          <p:cNvSpPr/>
          <p:nvPr>
            <p:ph idx="4" type="pic"/>
          </p:nvPr>
        </p:nvSpPr>
        <p:spPr>
          <a:xfrm>
            <a:off x="8151845" y="2496911"/>
            <a:ext cx="1137426" cy="1137426"/>
          </a:xfrm>
          <a:prstGeom prst="rect">
            <a:avLst/>
          </a:prstGeom>
          <a:noFill/>
          <a:ln>
            <a:noFill/>
          </a:ln>
        </p:spPr>
      </p:sp>
      <p:sp>
        <p:nvSpPr>
          <p:cNvPr id="97" name="Google Shape;97;p30"/>
          <p:cNvSpPr/>
          <p:nvPr>
            <p:ph idx="5" type="pic"/>
          </p:nvPr>
        </p:nvSpPr>
        <p:spPr>
          <a:xfrm>
            <a:off x="8814038" y="-2"/>
            <a:ext cx="3367314" cy="4818744"/>
          </a:xfrm>
          <a:prstGeom prst="rect">
            <a:avLst/>
          </a:prstGeom>
          <a:noFill/>
          <a:ln>
            <a:noFill/>
          </a:ln>
        </p:spPr>
      </p:sp>
      <p:sp>
        <p:nvSpPr>
          <p:cNvPr id="98" name="Google Shape;98;p30"/>
          <p:cNvSpPr/>
          <p:nvPr/>
        </p:nvSpPr>
        <p:spPr>
          <a:xfrm>
            <a:off x="0" y="2278436"/>
            <a:ext cx="2149725" cy="4299446"/>
          </a:xfrm>
          <a:custGeom>
            <a:rect b="b" l="l" r="r" t="t"/>
            <a:pathLst>
              <a:path extrusionOk="0" h="4299446" w="2149725">
                <a:moveTo>
                  <a:pt x="1" y="458730"/>
                </a:moveTo>
                <a:lnTo>
                  <a:pt x="1" y="3840716"/>
                </a:lnTo>
                <a:cubicBezTo>
                  <a:pt x="933911" y="3840716"/>
                  <a:pt x="1690994" y="3083633"/>
                  <a:pt x="1690994" y="2149723"/>
                </a:cubicBezTo>
                <a:cubicBezTo>
                  <a:pt x="1690994" y="1215813"/>
                  <a:pt x="933911" y="458730"/>
                  <a:pt x="1" y="458730"/>
                </a:cubicBezTo>
                <a:close/>
                <a:moveTo>
                  <a:pt x="0" y="0"/>
                </a:moveTo>
                <a:lnTo>
                  <a:pt x="1" y="0"/>
                </a:lnTo>
                <a:cubicBezTo>
                  <a:pt x="1187261" y="0"/>
                  <a:pt x="2149725" y="962464"/>
                  <a:pt x="2149725" y="2149723"/>
                </a:cubicBezTo>
                <a:cubicBezTo>
                  <a:pt x="2149725" y="3336982"/>
                  <a:pt x="1187261" y="4299446"/>
                  <a:pt x="1" y="4299446"/>
                </a:cubicBezTo>
                <a:lnTo>
                  <a:pt x="0" y="4299446"/>
                </a:lnTo>
                <a:close/>
              </a:path>
            </a:pathLst>
          </a:custGeom>
          <a:solidFill>
            <a:srgbClr val="F2F2F2">
              <a:alpha val="200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99" name="Google Shape;99;p30"/>
          <p:cNvSpPr/>
          <p:nvPr/>
        </p:nvSpPr>
        <p:spPr>
          <a:xfrm>
            <a:off x="10042276" y="0"/>
            <a:ext cx="2149724" cy="3233904"/>
          </a:xfrm>
          <a:custGeom>
            <a:rect b="b" l="l" r="r" t="t"/>
            <a:pathLst>
              <a:path extrusionOk="0" h="3233904" w="2149724">
                <a:moveTo>
                  <a:pt x="295604" y="0"/>
                </a:moveTo>
                <a:lnTo>
                  <a:pt x="852643" y="0"/>
                </a:lnTo>
                <a:lnTo>
                  <a:pt x="844870" y="8552"/>
                </a:lnTo>
                <a:cubicBezTo>
                  <a:pt x="603640" y="300856"/>
                  <a:pt x="458730" y="675595"/>
                  <a:pt x="458730" y="1084181"/>
                </a:cubicBezTo>
                <a:cubicBezTo>
                  <a:pt x="458730" y="2018091"/>
                  <a:pt x="1215813" y="2775174"/>
                  <a:pt x="2149723" y="2775174"/>
                </a:cubicBezTo>
                <a:lnTo>
                  <a:pt x="2149724" y="2775174"/>
                </a:lnTo>
                <a:lnTo>
                  <a:pt x="2149724" y="3233904"/>
                </a:lnTo>
                <a:cubicBezTo>
                  <a:pt x="962464" y="3233904"/>
                  <a:pt x="0" y="2271440"/>
                  <a:pt x="0" y="1084181"/>
                </a:cubicBezTo>
                <a:cubicBezTo>
                  <a:pt x="0" y="713163"/>
                  <a:pt x="93991" y="364097"/>
                  <a:pt x="259460" y="59495"/>
                </a:cubicBezTo>
                <a:close/>
              </a:path>
            </a:pathLst>
          </a:custGeom>
          <a:solidFill>
            <a:srgbClr val="F2F2F2">
              <a:alpha val="200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00" name="Google Shape;100;p3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 name="Google Shape;101;p3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 name="Google Shape;102;p3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103" name="Google Shape;103;p30"/>
          <p:cNvSpPr txBox="1"/>
          <p:nvPr>
            <p:ph type="title"/>
          </p:nvPr>
        </p:nvSpPr>
        <p:spPr>
          <a:xfrm>
            <a:off x="988758" y="546416"/>
            <a:ext cx="10214484" cy="748780"/>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Blank">
  <p:cSld name="10_Blank">
    <p:spTree>
      <p:nvGrpSpPr>
        <p:cNvPr id="104" name="Shape 104"/>
        <p:cNvGrpSpPr/>
        <p:nvPr/>
      </p:nvGrpSpPr>
      <p:grpSpPr>
        <a:xfrm>
          <a:off x="0" y="0"/>
          <a:ext cx="0" cy="0"/>
          <a:chOff x="0" y="0"/>
          <a:chExt cx="0" cy="0"/>
        </a:xfrm>
      </p:grpSpPr>
      <p:sp>
        <p:nvSpPr>
          <p:cNvPr id="105" name="Google Shape;105;p31"/>
          <p:cNvSpPr/>
          <p:nvPr>
            <p:ph idx="2" type="pic"/>
          </p:nvPr>
        </p:nvSpPr>
        <p:spPr>
          <a:xfrm>
            <a:off x="703260" y="1656660"/>
            <a:ext cx="3804047" cy="4686216"/>
          </a:xfrm>
          <a:prstGeom prst="rect">
            <a:avLst/>
          </a:prstGeom>
          <a:noFill/>
          <a:ln>
            <a:noFill/>
          </a:ln>
        </p:spPr>
      </p:sp>
      <p:sp>
        <p:nvSpPr>
          <p:cNvPr id="106" name="Google Shape;106;p31"/>
          <p:cNvSpPr/>
          <p:nvPr/>
        </p:nvSpPr>
        <p:spPr>
          <a:xfrm>
            <a:off x="0" y="2278436"/>
            <a:ext cx="2149725" cy="4299446"/>
          </a:xfrm>
          <a:custGeom>
            <a:rect b="b" l="l" r="r" t="t"/>
            <a:pathLst>
              <a:path extrusionOk="0" h="4299446" w="2149725">
                <a:moveTo>
                  <a:pt x="1" y="458730"/>
                </a:moveTo>
                <a:lnTo>
                  <a:pt x="1" y="3840716"/>
                </a:lnTo>
                <a:cubicBezTo>
                  <a:pt x="933911" y="3840716"/>
                  <a:pt x="1690994" y="3083633"/>
                  <a:pt x="1690994" y="2149723"/>
                </a:cubicBezTo>
                <a:cubicBezTo>
                  <a:pt x="1690994" y="1215813"/>
                  <a:pt x="933911" y="458730"/>
                  <a:pt x="1" y="458730"/>
                </a:cubicBezTo>
                <a:close/>
                <a:moveTo>
                  <a:pt x="0" y="0"/>
                </a:moveTo>
                <a:lnTo>
                  <a:pt x="1" y="0"/>
                </a:lnTo>
                <a:cubicBezTo>
                  <a:pt x="1187261" y="0"/>
                  <a:pt x="2149725" y="962464"/>
                  <a:pt x="2149725" y="2149723"/>
                </a:cubicBezTo>
                <a:cubicBezTo>
                  <a:pt x="2149725" y="3336982"/>
                  <a:pt x="1187261" y="4299446"/>
                  <a:pt x="1" y="4299446"/>
                </a:cubicBezTo>
                <a:lnTo>
                  <a:pt x="0" y="4299446"/>
                </a:lnTo>
                <a:close/>
              </a:path>
            </a:pathLst>
          </a:custGeom>
          <a:solidFill>
            <a:srgbClr val="F2F2F2">
              <a:alpha val="200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07" name="Google Shape;107;p31"/>
          <p:cNvSpPr/>
          <p:nvPr/>
        </p:nvSpPr>
        <p:spPr>
          <a:xfrm>
            <a:off x="10042276" y="0"/>
            <a:ext cx="2149724" cy="3233904"/>
          </a:xfrm>
          <a:custGeom>
            <a:rect b="b" l="l" r="r" t="t"/>
            <a:pathLst>
              <a:path extrusionOk="0" h="3233904" w="2149724">
                <a:moveTo>
                  <a:pt x="295604" y="0"/>
                </a:moveTo>
                <a:lnTo>
                  <a:pt x="852643" y="0"/>
                </a:lnTo>
                <a:lnTo>
                  <a:pt x="844870" y="8552"/>
                </a:lnTo>
                <a:cubicBezTo>
                  <a:pt x="603640" y="300856"/>
                  <a:pt x="458730" y="675595"/>
                  <a:pt x="458730" y="1084181"/>
                </a:cubicBezTo>
                <a:cubicBezTo>
                  <a:pt x="458730" y="2018091"/>
                  <a:pt x="1215813" y="2775174"/>
                  <a:pt x="2149723" y="2775174"/>
                </a:cubicBezTo>
                <a:lnTo>
                  <a:pt x="2149724" y="2775174"/>
                </a:lnTo>
                <a:lnTo>
                  <a:pt x="2149724" y="3233904"/>
                </a:lnTo>
                <a:cubicBezTo>
                  <a:pt x="962464" y="3233904"/>
                  <a:pt x="0" y="2271440"/>
                  <a:pt x="0" y="1084181"/>
                </a:cubicBezTo>
                <a:cubicBezTo>
                  <a:pt x="0" y="713163"/>
                  <a:pt x="93991" y="364097"/>
                  <a:pt x="259460" y="59495"/>
                </a:cubicBezTo>
                <a:close/>
              </a:path>
            </a:pathLst>
          </a:custGeom>
          <a:solidFill>
            <a:srgbClr val="F2F2F2">
              <a:alpha val="200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08" name="Google Shape;108;p3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3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 name="Google Shape;110;p3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Blank">
  <p:cSld name="12_Blank">
    <p:spTree>
      <p:nvGrpSpPr>
        <p:cNvPr id="111" name="Shape 111"/>
        <p:cNvGrpSpPr/>
        <p:nvPr/>
      </p:nvGrpSpPr>
      <p:grpSpPr>
        <a:xfrm>
          <a:off x="0" y="0"/>
          <a:ext cx="0" cy="0"/>
          <a:chOff x="0" y="0"/>
          <a:chExt cx="0" cy="0"/>
        </a:xfrm>
      </p:grpSpPr>
      <p:sp>
        <p:nvSpPr>
          <p:cNvPr id="112" name="Google Shape;112;p32"/>
          <p:cNvSpPr/>
          <p:nvPr>
            <p:ph idx="2" type="pic"/>
          </p:nvPr>
        </p:nvSpPr>
        <p:spPr>
          <a:xfrm>
            <a:off x="0" y="0"/>
            <a:ext cx="12192000" cy="6858000"/>
          </a:xfrm>
          <a:prstGeom prst="rect">
            <a:avLst/>
          </a:prstGeom>
          <a:noFill/>
          <a:ln>
            <a:noFill/>
          </a:ln>
        </p:spPr>
      </p:sp>
      <p:sp>
        <p:nvSpPr>
          <p:cNvPr id="113" name="Google Shape;113;p3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 name="Google Shape;114;p3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 name="Google Shape;115;p3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116" name="Google Shape;116;p32"/>
          <p:cNvSpPr txBox="1"/>
          <p:nvPr>
            <p:ph type="title"/>
          </p:nvPr>
        </p:nvSpPr>
        <p:spPr>
          <a:xfrm>
            <a:off x="988758" y="546416"/>
            <a:ext cx="10214484" cy="748780"/>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17" name="Shape 117"/>
        <p:cNvGrpSpPr/>
        <p:nvPr/>
      </p:nvGrpSpPr>
      <p:grpSpPr>
        <a:xfrm>
          <a:off x="0" y="0"/>
          <a:ext cx="0" cy="0"/>
          <a:chOff x="0" y="0"/>
          <a:chExt cx="0" cy="0"/>
        </a:xfrm>
      </p:grpSpPr>
      <p:sp>
        <p:nvSpPr>
          <p:cNvPr id="118" name="Google Shape;118;p33"/>
          <p:cNvSpPr txBox="1"/>
          <p:nvPr>
            <p:ph type="title"/>
          </p:nvPr>
        </p:nvSpPr>
        <p:spPr>
          <a:xfrm>
            <a:off x="988758" y="546416"/>
            <a:ext cx="10214484" cy="748780"/>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9" name="Google Shape;119;p33"/>
          <p:cNvSpPr txBox="1"/>
          <p:nvPr>
            <p:ph idx="1" type="body"/>
          </p:nvPr>
        </p:nvSpPr>
        <p:spPr>
          <a:xfrm>
            <a:off x="988758" y="1825625"/>
            <a:ext cx="10214484"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 name="Google Shape;120;p3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 name="Google Shape;121;p3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 name="Google Shape;122;p3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23" name="Shape 123"/>
        <p:cNvGrpSpPr/>
        <p:nvPr/>
      </p:nvGrpSpPr>
      <p:grpSpPr>
        <a:xfrm>
          <a:off x="0" y="0"/>
          <a:ext cx="0" cy="0"/>
          <a:chOff x="0" y="0"/>
          <a:chExt cx="0" cy="0"/>
        </a:xfrm>
      </p:grpSpPr>
      <p:sp>
        <p:nvSpPr>
          <p:cNvPr id="124" name="Google Shape;124;p34"/>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Autofit/>
          </a:bodyPr>
          <a:lstStyle>
            <a:lvl1pPr lvl="0" algn="ctr">
              <a:lnSpc>
                <a:spcPct val="90000"/>
              </a:lnSpc>
              <a:spcBef>
                <a:spcPts val="0"/>
              </a:spcBef>
              <a:spcAft>
                <a:spcPts val="0"/>
              </a:spcAft>
              <a:buClr>
                <a:schemeClr val="accent1"/>
              </a:buClr>
              <a:buSzPts val="6000"/>
              <a:buFont typeface="Arial"/>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5" name="Google Shape;125;p34"/>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126" name="Google Shape;126;p3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7" name="Google Shape;127;p3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 name="Google Shape;128;p3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29" name="Shape 129"/>
        <p:cNvGrpSpPr/>
        <p:nvPr/>
      </p:nvGrpSpPr>
      <p:grpSpPr>
        <a:xfrm>
          <a:off x="0" y="0"/>
          <a:ext cx="0" cy="0"/>
          <a:chOff x="0" y="0"/>
          <a:chExt cx="0" cy="0"/>
        </a:xfrm>
      </p:grpSpPr>
      <p:sp>
        <p:nvSpPr>
          <p:cNvPr id="130" name="Google Shape;130;p35"/>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1" name="Google Shape;131;p35"/>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2" name="Google Shape;132;p35"/>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3" name="Google Shape;133;p35"/>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4" name="Google Shape;134;p35"/>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 name="Google Shape;135;p3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3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 name="Google Shape;137;p3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38" name="Shape 138"/>
        <p:cNvGrpSpPr/>
        <p:nvPr/>
      </p:nvGrpSpPr>
      <p:grpSpPr>
        <a:xfrm>
          <a:off x="0" y="0"/>
          <a:ext cx="0" cy="0"/>
          <a:chOff x="0" y="0"/>
          <a:chExt cx="0" cy="0"/>
        </a:xfrm>
      </p:grpSpPr>
      <p:sp>
        <p:nvSpPr>
          <p:cNvPr id="139" name="Google Shape;139;p36"/>
          <p:cNvSpPr txBox="1"/>
          <p:nvPr>
            <p:ph type="title"/>
          </p:nvPr>
        </p:nvSpPr>
        <p:spPr>
          <a:xfrm>
            <a:off x="988758" y="546416"/>
            <a:ext cx="10214484" cy="748780"/>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0" name="Google Shape;140;p3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 name="Google Shape;141;p3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 name="Google Shape;142;p3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3" name="Shape 143"/>
        <p:cNvGrpSpPr/>
        <p:nvPr/>
      </p:nvGrpSpPr>
      <p:grpSpPr>
        <a:xfrm>
          <a:off x="0" y="0"/>
          <a:ext cx="0" cy="0"/>
          <a:chOff x="0" y="0"/>
          <a:chExt cx="0" cy="0"/>
        </a:xfrm>
      </p:grpSpPr>
      <p:sp>
        <p:nvSpPr>
          <p:cNvPr id="144" name="Google Shape;144;p3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 name="Google Shape;145;p3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 name="Google Shape;146;p3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_Blank">
  <p:cSld name="13_Blank">
    <p:spTree>
      <p:nvGrpSpPr>
        <p:cNvPr id="22" name="Shape 22"/>
        <p:cNvGrpSpPr/>
        <p:nvPr/>
      </p:nvGrpSpPr>
      <p:grpSpPr>
        <a:xfrm>
          <a:off x="0" y="0"/>
          <a:ext cx="0" cy="0"/>
          <a:chOff x="0" y="0"/>
          <a:chExt cx="0" cy="0"/>
        </a:xfrm>
      </p:grpSpPr>
      <p:sp>
        <p:nvSpPr>
          <p:cNvPr id="23" name="Google Shape;23;p20"/>
          <p:cNvSpPr/>
          <p:nvPr>
            <p:ph idx="2" type="pic"/>
          </p:nvPr>
        </p:nvSpPr>
        <p:spPr>
          <a:xfrm>
            <a:off x="0" y="0"/>
            <a:ext cx="12192000" cy="6858000"/>
          </a:xfrm>
          <a:prstGeom prst="rect">
            <a:avLst/>
          </a:prstGeom>
          <a:noFill/>
          <a:ln>
            <a:noFill/>
          </a:ln>
        </p:spPr>
      </p:sp>
      <p:pic>
        <p:nvPicPr>
          <p:cNvPr id="24" name="Google Shape;24;p20"/>
          <p:cNvPicPr preferRelativeResize="0"/>
          <p:nvPr/>
        </p:nvPicPr>
        <p:blipFill rotWithShape="1">
          <a:blip r:embed="rId2">
            <a:alphaModFix/>
          </a:blip>
          <a:srcRect b="12972" l="12911" r="13877" t="12973"/>
          <a:stretch/>
        </p:blipFill>
        <p:spPr>
          <a:xfrm>
            <a:off x="327416" y="264226"/>
            <a:ext cx="661342" cy="731264"/>
          </a:xfrm>
          <a:prstGeom prst="rect">
            <a:avLst/>
          </a:prstGeom>
          <a:noFill/>
          <a:ln>
            <a:noFill/>
          </a:ln>
        </p:spPr>
      </p:pic>
      <p:sp>
        <p:nvSpPr>
          <p:cNvPr id="25" name="Google Shape;25;p20"/>
          <p:cNvSpPr/>
          <p:nvPr/>
        </p:nvSpPr>
        <p:spPr>
          <a:xfrm>
            <a:off x="0" y="2278436"/>
            <a:ext cx="2149725" cy="4299446"/>
          </a:xfrm>
          <a:custGeom>
            <a:rect b="b" l="l" r="r" t="t"/>
            <a:pathLst>
              <a:path extrusionOk="0" h="4299446" w="2149725">
                <a:moveTo>
                  <a:pt x="1" y="458730"/>
                </a:moveTo>
                <a:lnTo>
                  <a:pt x="1" y="3840716"/>
                </a:lnTo>
                <a:cubicBezTo>
                  <a:pt x="933911" y="3840716"/>
                  <a:pt x="1690994" y="3083633"/>
                  <a:pt x="1690994" y="2149723"/>
                </a:cubicBezTo>
                <a:cubicBezTo>
                  <a:pt x="1690994" y="1215813"/>
                  <a:pt x="933911" y="458730"/>
                  <a:pt x="1" y="458730"/>
                </a:cubicBezTo>
                <a:close/>
                <a:moveTo>
                  <a:pt x="0" y="0"/>
                </a:moveTo>
                <a:lnTo>
                  <a:pt x="1" y="0"/>
                </a:lnTo>
                <a:cubicBezTo>
                  <a:pt x="1187261" y="0"/>
                  <a:pt x="2149725" y="962464"/>
                  <a:pt x="2149725" y="2149723"/>
                </a:cubicBezTo>
                <a:cubicBezTo>
                  <a:pt x="2149725" y="3336982"/>
                  <a:pt x="1187261" y="4299446"/>
                  <a:pt x="1" y="4299446"/>
                </a:cubicBezTo>
                <a:lnTo>
                  <a:pt x="0" y="4299446"/>
                </a:lnTo>
                <a:close/>
              </a:path>
            </a:pathLst>
          </a:custGeom>
          <a:noFill/>
          <a:ln>
            <a:noFill/>
          </a:ln>
        </p:spPr>
        <p:txBody>
          <a:bodyPr anchorCtr="0" anchor="t" bIns="45700" lIns="91425" spcFirstLastPara="1" rIns="91425" wrap="square" tIns="45700">
            <a:noAutofit/>
          </a:bodyPr>
          <a:lstStyle/>
          <a:p>
            <a:pPr indent="-152400" lvl="0" marL="228600" marR="0" rtl="0" algn="l">
              <a:lnSpc>
                <a:spcPct val="90000"/>
              </a:lnSpc>
              <a:spcBef>
                <a:spcPts val="0"/>
              </a:spcBef>
              <a:spcAft>
                <a:spcPts val="0"/>
              </a:spcAft>
              <a:buClr>
                <a:schemeClr val="dk1"/>
              </a:buClr>
              <a:buSzPts val="1200"/>
              <a:buFont typeface="Arial"/>
              <a:buNone/>
            </a:pPr>
            <a:r>
              <a:t/>
            </a:r>
            <a:endParaRPr b="0" i="0" sz="1200" u="none" cap="none" strike="noStrike">
              <a:solidFill>
                <a:schemeClr val="dk1"/>
              </a:solidFill>
              <a:latin typeface="Arial"/>
              <a:ea typeface="Arial"/>
              <a:cs typeface="Arial"/>
              <a:sym typeface="Arial"/>
            </a:endParaRPr>
          </a:p>
        </p:txBody>
      </p:sp>
      <p:sp>
        <p:nvSpPr>
          <p:cNvPr id="26" name="Google Shape;26;p20"/>
          <p:cNvSpPr/>
          <p:nvPr/>
        </p:nvSpPr>
        <p:spPr>
          <a:xfrm>
            <a:off x="10042276" y="0"/>
            <a:ext cx="2149724" cy="3233904"/>
          </a:xfrm>
          <a:custGeom>
            <a:rect b="b" l="l" r="r" t="t"/>
            <a:pathLst>
              <a:path extrusionOk="0" h="3233904" w="2149724">
                <a:moveTo>
                  <a:pt x="295604" y="0"/>
                </a:moveTo>
                <a:lnTo>
                  <a:pt x="852643" y="0"/>
                </a:lnTo>
                <a:lnTo>
                  <a:pt x="844870" y="8552"/>
                </a:lnTo>
                <a:cubicBezTo>
                  <a:pt x="603640" y="300856"/>
                  <a:pt x="458730" y="675595"/>
                  <a:pt x="458730" y="1084181"/>
                </a:cubicBezTo>
                <a:cubicBezTo>
                  <a:pt x="458730" y="2018091"/>
                  <a:pt x="1215813" y="2775174"/>
                  <a:pt x="2149723" y="2775174"/>
                </a:cubicBezTo>
                <a:lnTo>
                  <a:pt x="2149724" y="2775174"/>
                </a:lnTo>
                <a:lnTo>
                  <a:pt x="2149724" y="3233904"/>
                </a:lnTo>
                <a:cubicBezTo>
                  <a:pt x="962464" y="3233904"/>
                  <a:pt x="0" y="2271440"/>
                  <a:pt x="0" y="1084181"/>
                </a:cubicBezTo>
                <a:cubicBezTo>
                  <a:pt x="0" y="713163"/>
                  <a:pt x="93991" y="364097"/>
                  <a:pt x="259460" y="59495"/>
                </a:cubicBezTo>
                <a:close/>
              </a:path>
            </a:pathLst>
          </a:custGeom>
          <a:solidFill>
            <a:srgbClr val="F2F2F2">
              <a:alpha val="200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27" name="Google Shape;27;p20"/>
          <p:cNvSpPr/>
          <p:nvPr>
            <p:ph idx="3" type="pic"/>
          </p:nvPr>
        </p:nvSpPr>
        <p:spPr>
          <a:xfrm>
            <a:off x="9740748" y="2179960"/>
            <a:ext cx="1709871" cy="1832397"/>
          </a:xfrm>
          <a:prstGeom prst="rect">
            <a:avLst/>
          </a:prstGeom>
          <a:noFill/>
          <a:ln>
            <a:noFill/>
          </a:ln>
        </p:spPr>
      </p:sp>
      <p:sp>
        <p:nvSpPr>
          <p:cNvPr id="28" name="Google Shape;28;p20"/>
          <p:cNvSpPr/>
          <p:nvPr>
            <p:ph idx="4" type="pic"/>
          </p:nvPr>
        </p:nvSpPr>
        <p:spPr>
          <a:xfrm>
            <a:off x="6094995" y="2179960"/>
            <a:ext cx="1709871" cy="1832397"/>
          </a:xfrm>
          <a:prstGeom prst="rect">
            <a:avLst/>
          </a:prstGeom>
          <a:noFill/>
          <a:ln>
            <a:noFill/>
          </a:ln>
        </p:spPr>
      </p:sp>
      <p:sp>
        <p:nvSpPr>
          <p:cNvPr id="29" name="Google Shape;29;p20"/>
          <p:cNvSpPr/>
          <p:nvPr>
            <p:ph idx="5" type="pic"/>
          </p:nvPr>
        </p:nvSpPr>
        <p:spPr>
          <a:xfrm>
            <a:off x="2449241" y="2179960"/>
            <a:ext cx="1709871" cy="1832397"/>
          </a:xfrm>
          <a:prstGeom prst="rect">
            <a:avLst/>
          </a:prstGeom>
          <a:noFill/>
          <a:ln>
            <a:noFill/>
          </a:ln>
        </p:spPr>
      </p:sp>
      <p:sp>
        <p:nvSpPr>
          <p:cNvPr id="30" name="Google Shape;30;p2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2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2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33" name="Google Shape;33;p20"/>
          <p:cNvSpPr txBox="1"/>
          <p:nvPr>
            <p:ph type="title"/>
          </p:nvPr>
        </p:nvSpPr>
        <p:spPr>
          <a:xfrm>
            <a:off x="988758" y="546416"/>
            <a:ext cx="10214484" cy="748780"/>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7" name="Shape 147"/>
        <p:cNvGrpSpPr/>
        <p:nvPr/>
      </p:nvGrpSpPr>
      <p:grpSpPr>
        <a:xfrm>
          <a:off x="0" y="0"/>
          <a:ext cx="0" cy="0"/>
          <a:chOff x="0" y="0"/>
          <a:chExt cx="0" cy="0"/>
        </a:xfrm>
      </p:grpSpPr>
      <p:sp>
        <p:nvSpPr>
          <p:cNvPr id="148" name="Google Shape;148;p38"/>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Autofit/>
          </a:bodyPr>
          <a:lstStyle>
            <a:lvl1pPr lvl="0" algn="ctr">
              <a:lnSpc>
                <a:spcPct val="90000"/>
              </a:lnSpc>
              <a:spcBef>
                <a:spcPts val="0"/>
              </a:spcBef>
              <a:spcAft>
                <a:spcPts val="0"/>
              </a:spcAft>
              <a:buClr>
                <a:schemeClr val="accent1"/>
              </a:buClr>
              <a:buSzPts val="3200"/>
              <a:buFont typeface="Arial"/>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9" name="Google Shape;149;p38"/>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50" name="Google Shape;150;p38"/>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1" name="Google Shape;151;p3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 name="Google Shape;152;p3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 name="Google Shape;153;p3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54" name="Shape 154"/>
        <p:cNvGrpSpPr/>
        <p:nvPr/>
      </p:nvGrpSpPr>
      <p:grpSpPr>
        <a:xfrm>
          <a:off x="0" y="0"/>
          <a:ext cx="0" cy="0"/>
          <a:chOff x="0" y="0"/>
          <a:chExt cx="0" cy="0"/>
        </a:xfrm>
      </p:grpSpPr>
      <p:sp>
        <p:nvSpPr>
          <p:cNvPr id="155" name="Google Shape;155;p39"/>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Autofit/>
          </a:bodyPr>
          <a:lstStyle>
            <a:lvl1pPr lvl="0" algn="ctr">
              <a:lnSpc>
                <a:spcPct val="90000"/>
              </a:lnSpc>
              <a:spcBef>
                <a:spcPts val="0"/>
              </a:spcBef>
              <a:spcAft>
                <a:spcPts val="0"/>
              </a:spcAft>
              <a:buClr>
                <a:schemeClr val="accent1"/>
              </a:buClr>
              <a:buSzPts val="3200"/>
              <a:buFont typeface="Arial"/>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6" name="Google Shape;156;p39"/>
          <p:cNvSpPr/>
          <p:nvPr>
            <p:ph idx="2" type="pic"/>
          </p:nvPr>
        </p:nvSpPr>
        <p:spPr>
          <a:xfrm>
            <a:off x="5183188" y="987425"/>
            <a:ext cx="6172200" cy="4873625"/>
          </a:xfrm>
          <a:prstGeom prst="rect">
            <a:avLst/>
          </a:prstGeom>
          <a:noFill/>
          <a:ln>
            <a:noFill/>
          </a:ln>
        </p:spPr>
      </p:sp>
      <p:sp>
        <p:nvSpPr>
          <p:cNvPr id="157" name="Google Shape;157;p39"/>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8" name="Google Shape;158;p3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 name="Google Shape;159;p3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 name="Google Shape;160;p3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61" name="Shape 161"/>
        <p:cNvGrpSpPr/>
        <p:nvPr/>
      </p:nvGrpSpPr>
      <p:grpSpPr>
        <a:xfrm>
          <a:off x="0" y="0"/>
          <a:ext cx="0" cy="0"/>
          <a:chOff x="0" y="0"/>
          <a:chExt cx="0" cy="0"/>
        </a:xfrm>
      </p:grpSpPr>
      <p:sp>
        <p:nvSpPr>
          <p:cNvPr id="162" name="Google Shape;162;p40"/>
          <p:cNvSpPr txBox="1"/>
          <p:nvPr>
            <p:ph type="title"/>
          </p:nvPr>
        </p:nvSpPr>
        <p:spPr>
          <a:xfrm>
            <a:off x="988758" y="546416"/>
            <a:ext cx="10214484" cy="748780"/>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3" name="Google Shape;163;p40"/>
          <p:cNvSpPr txBox="1"/>
          <p:nvPr>
            <p:ph idx="1" type="body"/>
          </p:nvPr>
        </p:nvSpPr>
        <p:spPr>
          <a:xfrm rot="5400000">
            <a:off x="3920331" y="-1105948"/>
            <a:ext cx="4351338" cy="10214484"/>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4" name="Google Shape;164;p4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 name="Google Shape;165;p4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 name="Google Shape;166;p4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67" name="Shape 167"/>
        <p:cNvGrpSpPr/>
        <p:nvPr/>
      </p:nvGrpSpPr>
      <p:grpSpPr>
        <a:xfrm>
          <a:off x="0" y="0"/>
          <a:ext cx="0" cy="0"/>
          <a:chOff x="0" y="0"/>
          <a:chExt cx="0" cy="0"/>
        </a:xfrm>
      </p:grpSpPr>
      <p:sp>
        <p:nvSpPr>
          <p:cNvPr id="168" name="Google Shape;168;p41"/>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9" name="Google Shape;169;p41"/>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0" name="Google Shape;170;p4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 name="Google Shape;171;p4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 name="Google Shape;172;p4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Blank">
  <p:cSld name="7_Blank">
    <p:spTree>
      <p:nvGrpSpPr>
        <p:cNvPr id="34" name="Shape 34"/>
        <p:cNvGrpSpPr/>
        <p:nvPr/>
      </p:nvGrpSpPr>
      <p:grpSpPr>
        <a:xfrm>
          <a:off x="0" y="0"/>
          <a:ext cx="0" cy="0"/>
          <a:chOff x="0" y="0"/>
          <a:chExt cx="0" cy="0"/>
        </a:xfrm>
      </p:grpSpPr>
      <p:sp>
        <p:nvSpPr>
          <p:cNvPr id="35" name="Google Shape;35;p2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 name="Google Shape;36;p2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 name="Google Shape;37;p2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38" name="Google Shape;38;p21"/>
          <p:cNvSpPr txBox="1"/>
          <p:nvPr>
            <p:ph type="title"/>
          </p:nvPr>
        </p:nvSpPr>
        <p:spPr>
          <a:xfrm>
            <a:off x="988758" y="546416"/>
            <a:ext cx="10214484" cy="748780"/>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Blank">
  <p:cSld name="5_Blank">
    <p:spTree>
      <p:nvGrpSpPr>
        <p:cNvPr id="39" name="Shape 39"/>
        <p:cNvGrpSpPr/>
        <p:nvPr/>
      </p:nvGrpSpPr>
      <p:grpSpPr>
        <a:xfrm>
          <a:off x="0" y="0"/>
          <a:ext cx="0" cy="0"/>
          <a:chOff x="0" y="0"/>
          <a:chExt cx="0" cy="0"/>
        </a:xfrm>
      </p:grpSpPr>
      <p:sp>
        <p:nvSpPr>
          <p:cNvPr id="40" name="Google Shape;40;p2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 name="Google Shape;41;p2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2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43" name="Google Shape;43;p22"/>
          <p:cNvSpPr txBox="1"/>
          <p:nvPr>
            <p:ph type="title"/>
          </p:nvPr>
        </p:nvSpPr>
        <p:spPr>
          <a:xfrm>
            <a:off x="988758" y="546416"/>
            <a:ext cx="10214484" cy="748780"/>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Blank">
  <p:cSld name="2_Blank">
    <p:spTree>
      <p:nvGrpSpPr>
        <p:cNvPr id="44" name="Shape 44"/>
        <p:cNvGrpSpPr/>
        <p:nvPr/>
      </p:nvGrpSpPr>
      <p:grpSpPr>
        <a:xfrm>
          <a:off x="0" y="0"/>
          <a:ext cx="0" cy="0"/>
          <a:chOff x="0" y="0"/>
          <a:chExt cx="0" cy="0"/>
        </a:xfrm>
      </p:grpSpPr>
      <p:sp>
        <p:nvSpPr>
          <p:cNvPr id="45" name="Google Shape;45;p2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 name="Google Shape;46;p2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2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48" name="Google Shape;48;p23"/>
          <p:cNvSpPr txBox="1"/>
          <p:nvPr>
            <p:ph type="title"/>
          </p:nvPr>
        </p:nvSpPr>
        <p:spPr>
          <a:xfrm>
            <a:off x="988758" y="546416"/>
            <a:ext cx="10214484" cy="748780"/>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Blank">
  <p:cSld name="6_Blank">
    <p:spTree>
      <p:nvGrpSpPr>
        <p:cNvPr id="49" name="Shape 49"/>
        <p:cNvGrpSpPr/>
        <p:nvPr/>
      </p:nvGrpSpPr>
      <p:grpSpPr>
        <a:xfrm>
          <a:off x="0" y="0"/>
          <a:ext cx="0" cy="0"/>
          <a:chOff x="0" y="0"/>
          <a:chExt cx="0" cy="0"/>
        </a:xfrm>
      </p:grpSpPr>
      <p:sp>
        <p:nvSpPr>
          <p:cNvPr id="50" name="Google Shape;50;p24"/>
          <p:cNvSpPr/>
          <p:nvPr>
            <p:ph idx="2" type="pic"/>
          </p:nvPr>
        </p:nvSpPr>
        <p:spPr>
          <a:xfrm>
            <a:off x="950686" y="1841611"/>
            <a:ext cx="10290629" cy="4319931"/>
          </a:xfrm>
          <a:prstGeom prst="rect">
            <a:avLst/>
          </a:prstGeom>
          <a:noFill/>
          <a:ln>
            <a:noFill/>
          </a:ln>
        </p:spPr>
      </p:sp>
      <p:sp>
        <p:nvSpPr>
          <p:cNvPr id="51" name="Google Shape;51;p24"/>
          <p:cNvSpPr/>
          <p:nvPr/>
        </p:nvSpPr>
        <p:spPr>
          <a:xfrm>
            <a:off x="0" y="2278436"/>
            <a:ext cx="2149725" cy="4299446"/>
          </a:xfrm>
          <a:custGeom>
            <a:rect b="b" l="l" r="r" t="t"/>
            <a:pathLst>
              <a:path extrusionOk="0" h="4299446" w="2149725">
                <a:moveTo>
                  <a:pt x="1" y="458730"/>
                </a:moveTo>
                <a:lnTo>
                  <a:pt x="1" y="3840716"/>
                </a:lnTo>
                <a:cubicBezTo>
                  <a:pt x="933911" y="3840716"/>
                  <a:pt x="1690994" y="3083633"/>
                  <a:pt x="1690994" y="2149723"/>
                </a:cubicBezTo>
                <a:cubicBezTo>
                  <a:pt x="1690994" y="1215813"/>
                  <a:pt x="933911" y="458730"/>
                  <a:pt x="1" y="458730"/>
                </a:cubicBezTo>
                <a:close/>
                <a:moveTo>
                  <a:pt x="0" y="0"/>
                </a:moveTo>
                <a:lnTo>
                  <a:pt x="1" y="0"/>
                </a:lnTo>
                <a:cubicBezTo>
                  <a:pt x="1187261" y="0"/>
                  <a:pt x="2149725" y="962464"/>
                  <a:pt x="2149725" y="2149723"/>
                </a:cubicBezTo>
                <a:cubicBezTo>
                  <a:pt x="2149725" y="3336982"/>
                  <a:pt x="1187261" y="4299446"/>
                  <a:pt x="1" y="4299446"/>
                </a:cubicBezTo>
                <a:lnTo>
                  <a:pt x="0" y="4299446"/>
                </a:lnTo>
                <a:close/>
              </a:path>
            </a:pathLst>
          </a:custGeom>
          <a:solidFill>
            <a:srgbClr val="F2F2F2">
              <a:alpha val="200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2" name="Google Shape;52;p24"/>
          <p:cNvSpPr/>
          <p:nvPr/>
        </p:nvSpPr>
        <p:spPr>
          <a:xfrm>
            <a:off x="10042276" y="0"/>
            <a:ext cx="2149724" cy="3233904"/>
          </a:xfrm>
          <a:custGeom>
            <a:rect b="b" l="l" r="r" t="t"/>
            <a:pathLst>
              <a:path extrusionOk="0" h="3233904" w="2149724">
                <a:moveTo>
                  <a:pt x="295604" y="0"/>
                </a:moveTo>
                <a:lnTo>
                  <a:pt x="852643" y="0"/>
                </a:lnTo>
                <a:lnTo>
                  <a:pt x="844870" y="8552"/>
                </a:lnTo>
                <a:cubicBezTo>
                  <a:pt x="603640" y="300856"/>
                  <a:pt x="458730" y="675595"/>
                  <a:pt x="458730" y="1084181"/>
                </a:cubicBezTo>
                <a:cubicBezTo>
                  <a:pt x="458730" y="2018091"/>
                  <a:pt x="1215813" y="2775174"/>
                  <a:pt x="2149723" y="2775174"/>
                </a:cubicBezTo>
                <a:lnTo>
                  <a:pt x="2149724" y="2775174"/>
                </a:lnTo>
                <a:lnTo>
                  <a:pt x="2149724" y="3233904"/>
                </a:lnTo>
                <a:cubicBezTo>
                  <a:pt x="962464" y="3233904"/>
                  <a:pt x="0" y="2271440"/>
                  <a:pt x="0" y="1084181"/>
                </a:cubicBezTo>
                <a:cubicBezTo>
                  <a:pt x="0" y="713163"/>
                  <a:pt x="93991" y="364097"/>
                  <a:pt x="259460" y="59495"/>
                </a:cubicBezTo>
                <a:close/>
              </a:path>
            </a:pathLst>
          </a:custGeom>
          <a:solidFill>
            <a:srgbClr val="F2F2F2">
              <a:alpha val="200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3" name="Google Shape;53;p24"/>
          <p:cNvSpPr txBox="1"/>
          <p:nvPr>
            <p:ph type="title"/>
          </p:nvPr>
        </p:nvSpPr>
        <p:spPr>
          <a:xfrm>
            <a:off x="988758" y="546416"/>
            <a:ext cx="10214484" cy="748780"/>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4" name="Google Shape;54;p2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 name="Google Shape;55;p2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2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Blank">
  <p:cSld name="4_Blank">
    <p:spTree>
      <p:nvGrpSpPr>
        <p:cNvPr id="57" name="Shape 57"/>
        <p:cNvGrpSpPr/>
        <p:nvPr/>
      </p:nvGrpSpPr>
      <p:grpSpPr>
        <a:xfrm>
          <a:off x="0" y="0"/>
          <a:ext cx="0" cy="0"/>
          <a:chOff x="0" y="0"/>
          <a:chExt cx="0" cy="0"/>
        </a:xfrm>
      </p:grpSpPr>
      <p:sp>
        <p:nvSpPr>
          <p:cNvPr id="58" name="Google Shape;58;p2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2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2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61" name="Google Shape;61;p25"/>
          <p:cNvSpPr txBox="1"/>
          <p:nvPr>
            <p:ph type="title"/>
          </p:nvPr>
        </p:nvSpPr>
        <p:spPr>
          <a:xfrm>
            <a:off x="988758" y="546416"/>
            <a:ext cx="10214484" cy="748780"/>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Blank">
  <p:cSld name="3_Blank">
    <p:spTree>
      <p:nvGrpSpPr>
        <p:cNvPr id="62" name="Shape 62"/>
        <p:cNvGrpSpPr/>
        <p:nvPr/>
      </p:nvGrpSpPr>
      <p:grpSpPr>
        <a:xfrm>
          <a:off x="0" y="0"/>
          <a:ext cx="0" cy="0"/>
          <a:chOff x="0" y="0"/>
          <a:chExt cx="0" cy="0"/>
        </a:xfrm>
      </p:grpSpPr>
      <p:sp>
        <p:nvSpPr>
          <p:cNvPr id="63" name="Google Shape;63;p2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2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 name="Google Shape;65;p2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66" name="Google Shape;66;p26"/>
          <p:cNvSpPr txBox="1"/>
          <p:nvPr>
            <p:ph type="title"/>
          </p:nvPr>
        </p:nvSpPr>
        <p:spPr>
          <a:xfrm>
            <a:off x="988758" y="546416"/>
            <a:ext cx="10214484" cy="748780"/>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lank">
  <p:cSld name="1_Blank">
    <p:spTree>
      <p:nvGrpSpPr>
        <p:cNvPr id="67" name="Shape 67"/>
        <p:cNvGrpSpPr/>
        <p:nvPr/>
      </p:nvGrpSpPr>
      <p:grpSpPr>
        <a:xfrm>
          <a:off x="0" y="0"/>
          <a:ext cx="0" cy="0"/>
          <a:chOff x="0" y="0"/>
          <a:chExt cx="0" cy="0"/>
        </a:xfrm>
      </p:grpSpPr>
      <p:pic>
        <p:nvPicPr>
          <p:cNvPr id="68" name="Google Shape;68;p27"/>
          <p:cNvPicPr preferRelativeResize="0"/>
          <p:nvPr/>
        </p:nvPicPr>
        <p:blipFill rotWithShape="1">
          <a:blip r:embed="rId2">
            <a:alphaModFix/>
          </a:blip>
          <a:srcRect b="12972" l="12911" r="13877" t="12973"/>
          <a:stretch/>
        </p:blipFill>
        <p:spPr>
          <a:xfrm>
            <a:off x="327416" y="264226"/>
            <a:ext cx="661342" cy="731264"/>
          </a:xfrm>
          <a:prstGeom prst="rect">
            <a:avLst/>
          </a:prstGeom>
          <a:noFill/>
          <a:ln>
            <a:noFill/>
          </a:ln>
        </p:spPr>
      </p:pic>
      <p:sp>
        <p:nvSpPr>
          <p:cNvPr id="69" name="Google Shape;69;p27"/>
          <p:cNvSpPr txBox="1"/>
          <p:nvPr/>
        </p:nvSpPr>
        <p:spPr>
          <a:xfrm>
            <a:off x="11030271" y="6285997"/>
            <a:ext cx="768276"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n-US" sz="1400">
                <a:solidFill>
                  <a:srgbClr val="A5A5A5"/>
                </a:solidFill>
                <a:latin typeface="Arial"/>
                <a:ea typeface="Arial"/>
                <a:cs typeface="Arial"/>
                <a:sym typeface="Arial"/>
              </a:rPr>
              <a:t>PAGE</a:t>
            </a:r>
            <a:endParaRPr b="0" sz="1400">
              <a:solidFill>
                <a:srgbClr val="A5A5A5"/>
              </a:solidFill>
              <a:latin typeface="Arial"/>
              <a:ea typeface="Arial"/>
              <a:cs typeface="Arial"/>
              <a:sym typeface="Arial"/>
            </a:endParaRPr>
          </a:p>
        </p:txBody>
      </p:sp>
      <p:sp>
        <p:nvSpPr>
          <p:cNvPr id="70" name="Google Shape;70;p27"/>
          <p:cNvSpPr txBox="1"/>
          <p:nvPr/>
        </p:nvSpPr>
        <p:spPr>
          <a:xfrm>
            <a:off x="11064483" y="6285997"/>
            <a:ext cx="800101" cy="307777"/>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fld id="{00000000-1234-1234-1234-123412341234}" type="slidenum">
              <a:rPr b="1" i="0" lang="en-US" sz="1400">
                <a:solidFill>
                  <a:schemeClr val="accent1"/>
                </a:solidFill>
                <a:latin typeface="Arial"/>
                <a:ea typeface="Arial"/>
                <a:cs typeface="Arial"/>
                <a:sym typeface="Arial"/>
              </a:rPr>
              <a:t>‹#›</a:t>
            </a:fld>
            <a:endParaRPr b="1" i="0" sz="1400">
              <a:solidFill>
                <a:schemeClr val="accent1"/>
              </a:solidFill>
              <a:latin typeface="Arial"/>
              <a:ea typeface="Arial"/>
              <a:cs typeface="Arial"/>
              <a:sym typeface="Arial"/>
            </a:endParaRPr>
          </a:p>
        </p:txBody>
      </p:sp>
      <p:sp>
        <p:nvSpPr>
          <p:cNvPr id="71" name="Google Shape;71;p27"/>
          <p:cNvSpPr/>
          <p:nvPr/>
        </p:nvSpPr>
        <p:spPr>
          <a:xfrm>
            <a:off x="0" y="2278436"/>
            <a:ext cx="2149725" cy="4299446"/>
          </a:xfrm>
          <a:custGeom>
            <a:rect b="b" l="l" r="r" t="t"/>
            <a:pathLst>
              <a:path extrusionOk="0" h="4299446" w="2149725">
                <a:moveTo>
                  <a:pt x="1" y="458730"/>
                </a:moveTo>
                <a:lnTo>
                  <a:pt x="1" y="3840716"/>
                </a:lnTo>
                <a:cubicBezTo>
                  <a:pt x="933911" y="3840716"/>
                  <a:pt x="1690994" y="3083633"/>
                  <a:pt x="1690994" y="2149723"/>
                </a:cubicBezTo>
                <a:cubicBezTo>
                  <a:pt x="1690994" y="1215813"/>
                  <a:pt x="933911" y="458730"/>
                  <a:pt x="1" y="458730"/>
                </a:cubicBezTo>
                <a:close/>
                <a:moveTo>
                  <a:pt x="0" y="0"/>
                </a:moveTo>
                <a:lnTo>
                  <a:pt x="1" y="0"/>
                </a:lnTo>
                <a:cubicBezTo>
                  <a:pt x="1187261" y="0"/>
                  <a:pt x="2149725" y="962464"/>
                  <a:pt x="2149725" y="2149723"/>
                </a:cubicBezTo>
                <a:cubicBezTo>
                  <a:pt x="2149725" y="3336982"/>
                  <a:pt x="1187261" y="4299446"/>
                  <a:pt x="1" y="4299446"/>
                </a:cubicBezTo>
                <a:lnTo>
                  <a:pt x="0" y="4299446"/>
                </a:lnTo>
                <a:close/>
              </a:path>
            </a:pathLst>
          </a:custGeom>
          <a:solidFill>
            <a:srgbClr val="F2F2F2">
              <a:alpha val="200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72" name="Google Shape;72;p27"/>
          <p:cNvSpPr/>
          <p:nvPr/>
        </p:nvSpPr>
        <p:spPr>
          <a:xfrm>
            <a:off x="10042276" y="0"/>
            <a:ext cx="2149724" cy="3233904"/>
          </a:xfrm>
          <a:custGeom>
            <a:rect b="b" l="l" r="r" t="t"/>
            <a:pathLst>
              <a:path extrusionOk="0" h="3233904" w="2149724">
                <a:moveTo>
                  <a:pt x="295604" y="0"/>
                </a:moveTo>
                <a:lnTo>
                  <a:pt x="852643" y="0"/>
                </a:lnTo>
                <a:lnTo>
                  <a:pt x="844870" y="8552"/>
                </a:lnTo>
                <a:cubicBezTo>
                  <a:pt x="603640" y="300856"/>
                  <a:pt x="458730" y="675595"/>
                  <a:pt x="458730" y="1084181"/>
                </a:cubicBezTo>
                <a:cubicBezTo>
                  <a:pt x="458730" y="2018091"/>
                  <a:pt x="1215813" y="2775174"/>
                  <a:pt x="2149723" y="2775174"/>
                </a:cubicBezTo>
                <a:lnTo>
                  <a:pt x="2149724" y="2775174"/>
                </a:lnTo>
                <a:lnTo>
                  <a:pt x="2149724" y="3233904"/>
                </a:lnTo>
                <a:cubicBezTo>
                  <a:pt x="962464" y="3233904"/>
                  <a:pt x="0" y="2271440"/>
                  <a:pt x="0" y="1084181"/>
                </a:cubicBezTo>
                <a:cubicBezTo>
                  <a:pt x="0" y="713163"/>
                  <a:pt x="93991" y="364097"/>
                  <a:pt x="259460" y="59495"/>
                </a:cubicBezTo>
                <a:close/>
              </a:path>
            </a:pathLst>
          </a:custGeom>
          <a:solidFill>
            <a:srgbClr val="F2F2F2">
              <a:alpha val="200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73" name="Google Shape;73;p27"/>
          <p:cNvSpPr txBox="1"/>
          <p:nvPr>
            <p:ph type="title"/>
          </p:nvPr>
        </p:nvSpPr>
        <p:spPr>
          <a:xfrm>
            <a:off x="988758" y="546416"/>
            <a:ext cx="10214484" cy="748780"/>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19.xml"/><Relationship Id="rId22" Type="http://schemas.openxmlformats.org/officeDocument/2006/relationships/slideLayout" Target="../slideLayouts/slideLayout21.xml"/><Relationship Id="rId21" Type="http://schemas.openxmlformats.org/officeDocument/2006/relationships/slideLayout" Target="../slideLayouts/slideLayout20.xml"/><Relationship Id="rId24" Type="http://schemas.openxmlformats.org/officeDocument/2006/relationships/slideLayout" Target="../slideLayouts/slideLayout23.xml"/><Relationship Id="rId23" Type="http://schemas.openxmlformats.org/officeDocument/2006/relationships/slideLayout" Target="../slideLayouts/slideLayout22.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25" Type="http://schemas.openxmlformats.org/officeDocument/2006/relationships/theme" Target="../theme/theme2.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19" Type="http://schemas.openxmlformats.org/officeDocument/2006/relationships/slideLayout" Target="../slideLayouts/slideLayout18.xml"/><Relationship Id="rId18"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8"/>
          <p:cNvSpPr txBox="1"/>
          <p:nvPr>
            <p:ph type="title"/>
          </p:nvPr>
        </p:nvSpPr>
        <p:spPr>
          <a:xfrm>
            <a:off x="988758" y="546416"/>
            <a:ext cx="10214484" cy="748780"/>
          </a:xfrm>
          <a:prstGeom prst="rect">
            <a:avLst/>
          </a:prstGeom>
          <a:noFill/>
          <a:ln>
            <a:noFill/>
          </a:ln>
        </p:spPr>
        <p:txBody>
          <a:bodyPr anchorCtr="0" anchor="ctr" bIns="45700" lIns="91425" spcFirstLastPara="1" rIns="91425" wrap="square" tIns="45700">
            <a:noAutofit/>
          </a:bodyPr>
          <a:lstStyle>
            <a:lvl1pPr lvl="0" marR="0" rtl="0" algn="ctr">
              <a:lnSpc>
                <a:spcPct val="90000"/>
              </a:lnSpc>
              <a:spcBef>
                <a:spcPts val="0"/>
              </a:spcBef>
              <a:spcAft>
                <a:spcPts val="0"/>
              </a:spcAft>
              <a:buClr>
                <a:schemeClr val="accent1"/>
              </a:buClr>
              <a:buSzPts val="4800"/>
              <a:buFont typeface="Arial"/>
              <a:buNone/>
              <a:defRPr b="1" i="0" sz="4800" u="none" cap="none" strike="noStrike">
                <a:solidFill>
                  <a:schemeClr val="accent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8"/>
          <p:cNvSpPr txBox="1"/>
          <p:nvPr>
            <p:ph idx="1" type="body"/>
          </p:nvPr>
        </p:nvSpPr>
        <p:spPr>
          <a:xfrm>
            <a:off x="988758" y="1825625"/>
            <a:ext cx="10214484"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 name="Google Shape;12;p1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 name="Google Shape;13;p1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 name="Google Shape;14;p1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Arial"/>
                <a:ea typeface="Arial"/>
                <a:cs typeface="Arial"/>
                <a:sym typeface="Arial"/>
              </a:defRPr>
            </a:lvl1pPr>
            <a:lvl2pPr indent="0" lvl="1" marL="0" marR="0" rtl="0" algn="r">
              <a:spcBef>
                <a:spcPts val="0"/>
              </a:spcBef>
              <a:buNone/>
              <a:defRPr b="0" i="0" sz="1200" u="none" cap="none" strike="noStrike">
                <a:solidFill>
                  <a:srgbClr val="888888"/>
                </a:solidFill>
                <a:latin typeface="Arial"/>
                <a:ea typeface="Arial"/>
                <a:cs typeface="Arial"/>
                <a:sym typeface="Arial"/>
              </a:defRPr>
            </a:lvl2pPr>
            <a:lvl3pPr indent="0" lvl="2" marL="0" marR="0" rtl="0" algn="r">
              <a:spcBef>
                <a:spcPts val="0"/>
              </a:spcBef>
              <a:buNone/>
              <a:defRPr b="0" i="0" sz="1200" u="none" cap="none" strike="noStrike">
                <a:solidFill>
                  <a:srgbClr val="888888"/>
                </a:solidFill>
                <a:latin typeface="Arial"/>
                <a:ea typeface="Arial"/>
                <a:cs typeface="Arial"/>
                <a:sym typeface="Arial"/>
              </a:defRPr>
            </a:lvl3pPr>
            <a:lvl4pPr indent="0" lvl="3" marL="0" marR="0" rtl="0" algn="r">
              <a:spcBef>
                <a:spcPts val="0"/>
              </a:spcBef>
              <a:buNone/>
              <a:defRPr b="0" i="0" sz="1200" u="none" cap="none" strike="noStrike">
                <a:solidFill>
                  <a:srgbClr val="888888"/>
                </a:solidFill>
                <a:latin typeface="Arial"/>
                <a:ea typeface="Arial"/>
                <a:cs typeface="Arial"/>
                <a:sym typeface="Arial"/>
              </a:defRPr>
            </a:lvl4pPr>
            <a:lvl5pPr indent="0" lvl="4" marL="0" marR="0" rtl="0" algn="r">
              <a:spcBef>
                <a:spcPts val="0"/>
              </a:spcBef>
              <a:buNone/>
              <a:defRPr b="0" i="0" sz="1200" u="none" cap="none" strike="noStrike">
                <a:solidFill>
                  <a:srgbClr val="888888"/>
                </a:solidFill>
                <a:latin typeface="Arial"/>
                <a:ea typeface="Arial"/>
                <a:cs typeface="Arial"/>
                <a:sym typeface="Arial"/>
              </a:defRPr>
            </a:lvl5pPr>
            <a:lvl6pPr indent="0" lvl="5" marL="0" marR="0" rtl="0" algn="r">
              <a:spcBef>
                <a:spcPts val="0"/>
              </a:spcBef>
              <a:buNone/>
              <a:defRPr b="0" i="0" sz="1200" u="none" cap="none" strike="noStrike">
                <a:solidFill>
                  <a:srgbClr val="888888"/>
                </a:solidFill>
                <a:latin typeface="Arial"/>
                <a:ea typeface="Arial"/>
                <a:cs typeface="Arial"/>
                <a:sym typeface="Arial"/>
              </a:defRPr>
            </a:lvl6pPr>
            <a:lvl7pPr indent="0" lvl="6" marL="0" marR="0" rtl="0" algn="r">
              <a:spcBef>
                <a:spcPts val="0"/>
              </a:spcBef>
              <a:buNone/>
              <a:defRPr b="0" i="0" sz="1200" u="none" cap="none" strike="noStrike">
                <a:solidFill>
                  <a:srgbClr val="888888"/>
                </a:solidFill>
                <a:latin typeface="Arial"/>
                <a:ea typeface="Arial"/>
                <a:cs typeface="Arial"/>
                <a:sym typeface="Arial"/>
              </a:defRPr>
            </a:lvl7pPr>
            <a:lvl8pPr indent="0" lvl="7" marL="0" marR="0" rtl="0" algn="r">
              <a:spcBef>
                <a:spcPts val="0"/>
              </a:spcBef>
              <a:buNone/>
              <a:defRPr b="0" i="0" sz="1200" u="none" cap="none" strike="noStrike">
                <a:solidFill>
                  <a:srgbClr val="888888"/>
                </a:solidFill>
                <a:latin typeface="Arial"/>
                <a:ea typeface="Arial"/>
                <a:cs typeface="Arial"/>
                <a:sym typeface="Arial"/>
              </a:defRPr>
            </a:lvl8pPr>
            <a:lvl9pPr indent="0" lvl="8" marL="0" marR="0" rtl="0" algn="r">
              <a:spcBef>
                <a:spcPts val="0"/>
              </a:spcBef>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 name="Google Shape;15;p18"/>
          <p:cNvPicPr preferRelativeResize="0"/>
          <p:nvPr/>
        </p:nvPicPr>
        <p:blipFill rotWithShape="1">
          <a:blip r:embed="rId1">
            <a:alphaModFix/>
          </a:blip>
          <a:srcRect b="12972" l="12911" r="13877" t="12973"/>
          <a:stretch/>
        </p:blipFill>
        <p:spPr>
          <a:xfrm>
            <a:off x="327416" y="555174"/>
            <a:ext cx="661342" cy="731264"/>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pn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2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28.png"/><Relationship Id="rId6" Type="http://schemas.openxmlformats.org/officeDocument/2006/relationships/image" Target="../media/image1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22.jpg"/><Relationship Id="rId4" Type="http://schemas.openxmlformats.org/officeDocument/2006/relationships/slide" Target="/ppt/slides/slide15.xml"/><Relationship Id="rId5" Type="http://schemas.openxmlformats.org/officeDocument/2006/relationships/image" Target="../media/image2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4.xml"/><Relationship Id="rId3" Type="http://schemas.openxmlformats.org/officeDocument/2006/relationships/image" Target="../media/image2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image" Target="../media/image2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2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7.jpg"/><Relationship Id="rId4" Type="http://schemas.openxmlformats.org/officeDocument/2006/relationships/image" Target="../media/image1.png"/><Relationship Id="rId5" Type="http://schemas.openxmlformats.org/officeDocument/2006/relationships/image" Target="../media/image7.png"/><Relationship Id="rId6" Type="http://schemas.openxmlformats.org/officeDocument/2006/relationships/image" Target="../media/image11.png"/><Relationship Id="rId7" Type="http://schemas.openxmlformats.org/officeDocument/2006/relationships/image" Target="../media/image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xml"/><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3.png"/><Relationship Id="rId6" Type="http://schemas.openxmlformats.org/officeDocument/2006/relationships/image" Target="../media/image26.png"/><Relationship Id="rId7" Type="http://schemas.openxmlformats.org/officeDocument/2006/relationships/image" Target="../media/image12.png"/><Relationship Id="rId8" Type="http://schemas.openxmlformats.org/officeDocument/2006/relationships/image" Target="../media/image1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1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 Id="rId3" Type="http://schemas.openxmlformats.org/officeDocument/2006/relationships/image" Target="../media/image1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21.pn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76" name="Shape 176"/>
        <p:cNvGrpSpPr/>
        <p:nvPr/>
      </p:nvGrpSpPr>
      <p:grpSpPr>
        <a:xfrm>
          <a:off x="0" y="0"/>
          <a:ext cx="0" cy="0"/>
          <a:chOff x="0" y="0"/>
          <a:chExt cx="0" cy="0"/>
        </a:xfrm>
      </p:grpSpPr>
      <p:sp>
        <p:nvSpPr>
          <p:cNvPr id="177" name="Google Shape;177;p1"/>
          <p:cNvSpPr txBox="1"/>
          <p:nvPr>
            <p:ph type="ctrTitle"/>
          </p:nvPr>
        </p:nvSpPr>
        <p:spPr>
          <a:xfrm>
            <a:off x="275800" y="2475300"/>
            <a:ext cx="5875800" cy="1075500"/>
          </a:xfrm>
          <a:prstGeom prst="rect">
            <a:avLst/>
          </a:prstGeom>
          <a:noFill/>
          <a:ln>
            <a:noFill/>
          </a:ln>
        </p:spPr>
        <p:txBody>
          <a:bodyPr anchorCtr="0" anchor="b" bIns="45700" lIns="91425" spcFirstLastPara="1" rIns="91425" wrap="square" tIns="45700">
            <a:normAutofit fontScale="90000"/>
          </a:bodyPr>
          <a:lstStyle/>
          <a:p>
            <a:pPr indent="0" lvl="0" marL="0" rtl="0" algn="l">
              <a:spcBef>
                <a:spcPts val="0"/>
              </a:spcBef>
              <a:spcAft>
                <a:spcPts val="0"/>
              </a:spcAft>
              <a:buClr>
                <a:schemeClr val="accent1"/>
              </a:buClr>
              <a:buSzPct val="100000"/>
              <a:buFont typeface="Arial"/>
              <a:buNone/>
            </a:pPr>
            <a:r>
              <a:rPr lang="en-US" sz="4400"/>
              <a:t>BA476 Group 3 </a:t>
            </a:r>
            <a:endParaRPr sz="4400"/>
          </a:p>
          <a:p>
            <a:pPr indent="0" lvl="0" marL="0" rtl="0" algn="l">
              <a:spcBef>
                <a:spcPts val="0"/>
              </a:spcBef>
              <a:spcAft>
                <a:spcPts val="0"/>
              </a:spcAft>
              <a:buClr>
                <a:schemeClr val="accent1"/>
              </a:buClr>
              <a:buSzPct val="100000"/>
              <a:buFont typeface="Arial"/>
              <a:buNone/>
            </a:pPr>
            <a:r>
              <a:rPr lang="en-US" sz="4400"/>
              <a:t>            Airbnb in NYC </a:t>
            </a:r>
            <a:endParaRPr sz="4400"/>
          </a:p>
        </p:txBody>
      </p:sp>
      <p:pic>
        <p:nvPicPr>
          <p:cNvPr id="178" name="Google Shape;178;p1"/>
          <p:cNvPicPr preferRelativeResize="0"/>
          <p:nvPr/>
        </p:nvPicPr>
        <p:blipFill rotWithShape="1">
          <a:blip r:embed="rId3">
            <a:alphaModFix/>
          </a:blip>
          <a:srcRect b="12972" l="12911" r="13877" t="12973"/>
          <a:stretch/>
        </p:blipFill>
        <p:spPr>
          <a:xfrm>
            <a:off x="172692" y="152389"/>
            <a:ext cx="1191360" cy="1317319"/>
          </a:xfrm>
          <a:prstGeom prst="rect">
            <a:avLst/>
          </a:prstGeom>
          <a:noFill/>
          <a:ln>
            <a:noFill/>
          </a:ln>
        </p:spPr>
      </p:pic>
      <p:sp>
        <p:nvSpPr>
          <p:cNvPr id="179" name="Google Shape;179;p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80" name="Google Shape;180;p1"/>
          <p:cNvSpPr txBox="1"/>
          <p:nvPr/>
        </p:nvSpPr>
        <p:spPr>
          <a:xfrm>
            <a:off x="710375" y="4088650"/>
            <a:ext cx="5208000" cy="1108200"/>
          </a:xfrm>
          <a:prstGeom prst="rect">
            <a:avLst/>
          </a:prstGeom>
          <a:noFill/>
          <a:ln>
            <a:noFill/>
          </a:ln>
        </p:spPr>
        <p:txBody>
          <a:bodyPr anchorCtr="0" anchor="t" bIns="91425" lIns="91425" spcFirstLastPara="1" rIns="91425" wrap="square" tIns="91425">
            <a:spAutoFit/>
          </a:bodyPr>
          <a:lstStyle/>
          <a:p>
            <a:pPr indent="0" lvl="0" marL="12700" marR="5080" rtl="0" algn="l">
              <a:spcBef>
                <a:spcPts val="0"/>
              </a:spcBef>
              <a:spcAft>
                <a:spcPts val="0"/>
              </a:spcAft>
              <a:buNone/>
            </a:pPr>
            <a:r>
              <a:rPr b="1" lang="en-US" sz="2000">
                <a:solidFill>
                  <a:srgbClr val="3F3F3F"/>
                </a:solidFill>
              </a:rPr>
              <a:t>Goal: </a:t>
            </a:r>
            <a:r>
              <a:rPr lang="en-US" sz="2000">
                <a:solidFill>
                  <a:srgbClr val="3F3F3F"/>
                </a:solidFill>
              </a:rPr>
              <a:t>find variables that influence Airbnb listing prices the most and be able to predict the price of an Airbnb</a:t>
            </a:r>
            <a:endParaRPr sz="2000">
              <a:solidFill>
                <a:srgbClr val="3F3F3F"/>
              </a:solidFill>
            </a:endParaRPr>
          </a:p>
        </p:txBody>
      </p:sp>
      <p:pic>
        <p:nvPicPr>
          <p:cNvPr id="181" name="Google Shape;181;p1"/>
          <p:cNvPicPr preferRelativeResize="0"/>
          <p:nvPr/>
        </p:nvPicPr>
        <p:blipFill>
          <a:blip r:embed="rId4">
            <a:alphaModFix/>
          </a:blip>
          <a:stretch>
            <a:fillRect/>
          </a:stretch>
        </p:blipFill>
        <p:spPr>
          <a:xfrm>
            <a:off x="6304000" y="152400"/>
            <a:ext cx="5735601" cy="6459775"/>
          </a:xfrm>
          <a:prstGeom prst="rect">
            <a:avLst/>
          </a:prstGeom>
          <a:noFill/>
          <a:ln>
            <a:noFill/>
          </a:ln>
        </p:spPr>
      </p:pic>
      <p:sp>
        <p:nvSpPr>
          <p:cNvPr id="182" name="Google Shape;182;p1"/>
          <p:cNvSpPr txBox="1"/>
          <p:nvPr/>
        </p:nvSpPr>
        <p:spPr>
          <a:xfrm>
            <a:off x="172700" y="6099950"/>
            <a:ext cx="7531500" cy="153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700">
                <a:solidFill>
                  <a:schemeClr val="accent1"/>
                </a:solidFill>
              </a:rPr>
              <a:t>By: </a:t>
            </a:r>
            <a:r>
              <a:rPr b="1" lang="en-US" sz="1700">
                <a:solidFill>
                  <a:schemeClr val="accent1"/>
                </a:solidFill>
              </a:rPr>
              <a:t>Kimberly Merida, Ken Ye,  Benjamin Herold,</a:t>
            </a:r>
            <a:endParaRPr b="1" sz="1700">
              <a:solidFill>
                <a:schemeClr val="accent1"/>
              </a:solidFill>
            </a:endParaRPr>
          </a:p>
          <a:p>
            <a:pPr indent="0" lvl="0" marL="0" rtl="0" algn="l">
              <a:spcBef>
                <a:spcPts val="0"/>
              </a:spcBef>
              <a:spcAft>
                <a:spcPts val="0"/>
              </a:spcAft>
              <a:buNone/>
            </a:pPr>
            <a:r>
              <a:rPr b="1" lang="en-US" sz="1700">
                <a:solidFill>
                  <a:schemeClr val="accent1"/>
                </a:solidFill>
              </a:rPr>
              <a:t>Jamie Phan,Dongze Zhao</a:t>
            </a:r>
            <a:endParaRPr sz="1100">
              <a:solidFill>
                <a:schemeClr val="dk1"/>
              </a:solidFill>
            </a:endParaRPr>
          </a:p>
          <a:p>
            <a:pPr indent="0" lvl="0" marL="0" rtl="0" algn="ctr">
              <a:spcBef>
                <a:spcPts val="0"/>
              </a:spcBef>
              <a:spcAft>
                <a:spcPts val="0"/>
              </a:spcAft>
              <a:buNone/>
            </a:pPr>
            <a:r>
              <a:t/>
            </a:r>
            <a:endParaRPr b="1" sz="1700">
              <a:solidFill>
                <a:schemeClr val="accent1"/>
              </a:solidFill>
            </a:endParaRPr>
          </a:p>
          <a:p>
            <a:pPr indent="0" lvl="0" marL="0" rtl="0" algn="ctr">
              <a:spcBef>
                <a:spcPts val="0"/>
              </a:spcBef>
              <a:spcAft>
                <a:spcPts val="0"/>
              </a:spcAft>
              <a:buNone/>
            </a:pPr>
            <a:r>
              <a:t/>
            </a:r>
            <a:endParaRPr b="1" sz="300">
              <a:solidFill>
                <a:schemeClr val="accent1"/>
              </a:solidFill>
            </a:endParaRPr>
          </a:p>
          <a:p>
            <a:pPr indent="0" lvl="0" marL="0" rtl="0" algn="ctr">
              <a:spcBef>
                <a:spcPts val="0"/>
              </a:spcBef>
              <a:spcAft>
                <a:spcPts val="0"/>
              </a:spcAft>
              <a:buNone/>
            </a:pPr>
            <a:r>
              <a:t/>
            </a:r>
            <a:endParaRPr b="1" sz="1700">
              <a:solidFill>
                <a:schemeClr val="accent1"/>
              </a:solidFill>
            </a:endParaRPr>
          </a:p>
          <a:p>
            <a:pPr indent="0" lvl="0" marL="0" rtl="0" algn="l">
              <a:spcBef>
                <a:spcPts val="0"/>
              </a:spcBef>
              <a:spcAft>
                <a:spcPts val="0"/>
              </a:spcAft>
              <a:buNone/>
            </a:pPr>
            <a:r>
              <a:t/>
            </a:r>
            <a:endParaRPr b="1" sz="1700">
              <a:solidFill>
                <a:schemeClr val="accent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g23c671e164e_2_18"/>
          <p:cNvSpPr/>
          <p:nvPr/>
        </p:nvSpPr>
        <p:spPr>
          <a:xfrm>
            <a:off x="1169800" y="430350"/>
            <a:ext cx="5146500" cy="7695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400">
                <a:solidFill>
                  <a:schemeClr val="accent1"/>
                </a:solidFill>
              </a:rPr>
              <a:t>Ridge</a:t>
            </a:r>
            <a:r>
              <a:rPr b="1" lang="en-US" sz="4400">
                <a:solidFill>
                  <a:schemeClr val="accent1"/>
                </a:solidFill>
              </a:rPr>
              <a:t> Regression</a:t>
            </a:r>
            <a:endParaRPr/>
          </a:p>
        </p:txBody>
      </p:sp>
      <p:sp>
        <p:nvSpPr>
          <p:cNvPr id="357" name="Google Shape;357;g23c671e164e_2_18"/>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graphicFrame>
        <p:nvGraphicFramePr>
          <p:cNvPr id="358" name="Google Shape;358;g23c671e164e_2_18"/>
          <p:cNvGraphicFramePr/>
          <p:nvPr/>
        </p:nvGraphicFramePr>
        <p:xfrm>
          <a:off x="1358870" y="1199838"/>
          <a:ext cx="3000000" cy="3000000"/>
        </p:xfrm>
        <a:graphic>
          <a:graphicData uri="http://schemas.openxmlformats.org/drawingml/2006/table">
            <a:tbl>
              <a:tblPr>
                <a:noFill/>
                <a:tableStyleId>{0BCEB3EC-313A-42F1-A368-62E1503E0CED}</a:tableStyleId>
              </a:tblPr>
              <a:tblGrid>
                <a:gridCol w="2535175"/>
                <a:gridCol w="2422250"/>
              </a:tblGrid>
              <a:tr h="411525">
                <a:tc>
                  <a:txBody>
                    <a:bodyPr/>
                    <a:lstStyle/>
                    <a:p>
                      <a:pPr indent="0" lvl="0" marL="0" rtl="0" algn="l">
                        <a:spcBef>
                          <a:spcPts val="0"/>
                        </a:spcBef>
                        <a:spcAft>
                          <a:spcPts val="0"/>
                        </a:spcAft>
                        <a:buNone/>
                      </a:pPr>
                      <a:r>
                        <a:rPr b="1" lang="en-US" sz="1800" u="sng"/>
                        <a:t>Minimum_nights</a:t>
                      </a:r>
                      <a:endParaRPr b="1" sz="1800" u="sng"/>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l">
                        <a:spcBef>
                          <a:spcPts val="0"/>
                        </a:spcBef>
                        <a:spcAft>
                          <a:spcPts val="0"/>
                        </a:spcAft>
                        <a:buNone/>
                      </a:pPr>
                      <a:r>
                        <a:rPr lang="en-US" sz="1800">
                          <a:solidFill>
                            <a:schemeClr val="dk1"/>
                          </a:solidFill>
                        </a:rPr>
                        <a:t>-29.649</a:t>
                      </a:r>
                      <a:endParaRPr sz="1800"/>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r>
              <a:tr h="553400">
                <a:tc>
                  <a:txBody>
                    <a:bodyPr/>
                    <a:lstStyle/>
                    <a:p>
                      <a:pPr indent="0" lvl="0" marL="0" rtl="0" algn="l">
                        <a:spcBef>
                          <a:spcPts val="0"/>
                        </a:spcBef>
                        <a:spcAft>
                          <a:spcPts val="0"/>
                        </a:spcAft>
                        <a:buNone/>
                      </a:pPr>
                      <a:r>
                        <a:rPr b="1" lang="en-US" sz="1800" u="sng"/>
                        <a:t>Number_of_reviews</a:t>
                      </a:r>
                      <a:endParaRPr b="1" sz="1800" u="sng"/>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l">
                        <a:spcBef>
                          <a:spcPts val="0"/>
                        </a:spcBef>
                        <a:spcAft>
                          <a:spcPts val="0"/>
                        </a:spcAft>
                        <a:buNone/>
                      </a:pPr>
                      <a:r>
                        <a:rPr lang="en-US" sz="1800"/>
                        <a:t>-20.126</a:t>
                      </a:r>
                      <a:endParaRPr sz="1800"/>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r>
              <a:tr h="411525">
                <a:tc>
                  <a:txBody>
                    <a:bodyPr/>
                    <a:lstStyle/>
                    <a:p>
                      <a:pPr indent="0" lvl="0" marL="0" rtl="0" algn="l">
                        <a:spcBef>
                          <a:spcPts val="0"/>
                        </a:spcBef>
                        <a:spcAft>
                          <a:spcPts val="0"/>
                        </a:spcAft>
                        <a:buNone/>
                      </a:pPr>
                      <a:r>
                        <a:rPr b="1" lang="en-US" sz="1800" u="sng"/>
                        <a:t>Availability_365</a:t>
                      </a:r>
                      <a:endParaRPr b="1" sz="1800" u="sng"/>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l">
                        <a:spcBef>
                          <a:spcPts val="0"/>
                        </a:spcBef>
                        <a:spcAft>
                          <a:spcPts val="0"/>
                        </a:spcAft>
                        <a:buNone/>
                      </a:pPr>
                      <a:r>
                        <a:rPr lang="en-US" sz="1800"/>
                        <a:t>41.373</a:t>
                      </a:r>
                      <a:endParaRPr sz="1800"/>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r>
              <a:tr h="411525">
                <a:tc>
                  <a:txBody>
                    <a:bodyPr/>
                    <a:lstStyle/>
                    <a:p>
                      <a:pPr indent="0" lvl="0" marL="0" rtl="0" algn="l">
                        <a:spcBef>
                          <a:spcPts val="0"/>
                        </a:spcBef>
                        <a:spcAft>
                          <a:spcPts val="0"/>
                        </a:spcAft>
                        <a:buClr>
                          <a:schemeClr val="dk1"/>
                        </a:buClr>
                        <a:buSzPts val="1100"/>
                        <a:buFont typeface="Arial"/>
                        <a:buNone/>
                      </a:pPr>
                      <a:r>
                        <a:rPr b="1" lang="en-US" sz="1800" u="sng"/>
                        <a:t>Entire home/apt</a:t>
                      </a:r>
                      <a:endParaRPr b="1" sz="1800" u="sng"/>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l">
                        <a:spcBef>
                          <a:spcPts val="0"/>
                        </a:spcBef>
                        <a:spcAft>
                          <a:spcPts val="0"/>
                        </a:spcAft>
                        <a:buNone/>
                      </a:pPr>
                      <a:r>
                        <a:rPr lang="en-US" sz="1800"/>
                        <a:t>19.189</a:t>
                      </a:r>
                      <a:endParaRPr sz="1800"/>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r>
              <a:tr h="411525">
                <a:tc>
                  <a:txBody>
                    <a:bodyPr/>
                    <a:lstStyle/>
                    <a:p>
                      <a:pPr indent="0" lvl="0" marL="0" rtl="0" algn="l">
                        <a:spcBef>
                          <a:spcPts val="0"/>
                        </a:spcBef>
                        <a:spcAft>
                          <a:spcPts val="0"/>
                        </a:spcAft>
                        <a:buClr>
                          <a:schemeClr val="dk1"/>
                        </a:buClr>
                        <a:buSzPts val="1100"/>
                        <a:buFont typeface="Arial"/>
                        <a:buNone/>
                      </a:pPr>
                      <a:r>
                        <a:rPr b="1" lang="en-US" sz="1800" u="sng"/>
                        <a:t>Hotel room</a:t>
                      </a:r>
                      <a:endParaRPr b="1" sz="1800" u="sng"/>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l">
                        <a:spcBef>
                          <a:spcPts val="0"/>
                        </a:spcBef>
                        <a:spcAft>
                          <a:spcPts val="0"/>
                        </a:spcAft>
                        <a:buNone/>
                      </a:pPr>
                      <a:r>
                        <a:rPr lang="en-US" sz="1800"/>
                        <a:t>11.206</a:t>
                      </a:r>
                      <a:endParaRPr sz="1800"/>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r>
              <a:tr h="411525">
                <a:tc>
                  <a:txBody>
                    <a:bodyPr/>
                    <a:lstStyle/>
                    <a:p>
                      <a:pPr indent="0" lvl="0" marL="0" rtl="0" algn="l">
                        <a:spcBef>
                          <a:spcPts val="0"/>
                        </a:spcBef>
                        <a:spcAft>
                          <a:spcPts val="0"/>
                        </a:spcAft>
                        <a:buNone/>
                      </a:pPr>
                      <a:r>
                        <a:rPr b="1" lang="en-US" sz="1800" u="sng"/>
                        <a:t>Private room</a:t>
                      </a:r>
                      <a:endParaRPr b="1" sz="1800" u="sng"/>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l">
                        <a:spcBef>
                          <a:spcPts val="0"/>
                        </a:spcBef>
                        <a:spcAft>
                          <a:spcPts val="0"/>
                        </a:spcAft>
                        <a:buNone/>
                      </a:pPr>
                      <a:r>
                        <a:rPr lang="en-US" sz="1800"/>
                        <a:t>-18.521</a:t>
                      </a:r>
                      <a:endParaRPr sz="1800"/>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r>
              <a:tr h="411525">
                <a:tc>
                  <a:txBody>
                    <a:bodyPr/>
                    <a:lstStyle/>
                    <a:p>
                      <a:pPr indent="0" lvl="0" marL="0" rtl="0" algn="l">
                        <a:spcBef>
                          <a:spcPts val="0"/>
                        </a:spcBef>
                        <a:spcAft>
                          <a:spcPts val="0"/>
                        </a:spcAft>
                        <a:buNone/>
                      </a:pPr>
                      <a:r>
                        <a:rPr b="1" lang="en-US" sz="1800" u="sng"/>
                        <a:t>Shared room</a:t>
                      </a:r>
                      <a:endParaRPr b="1" sz="1800" u="sng"/>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l">
                        <a:spcBef>
                          <a:spcPts val="0"/>
                        </a:spcBef>
                        <a:spcAft>
                          <a:spcPts val="0"/>
                        </a:spcAft>
                        <a:buNone/>
                      </a:pPr>
                      <a:r>
                        <a:rPr lang="en-US" sz="1800"/>
                        <a:t>-9.511</a:t>
                      </a:r>
                      <a:endParaRPr sz="1800"/>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r>
              <a:tr h="411525">
                <a:tc>
                  <a:txBody>
                    <a:bodyPr/>
                    <a:lstStyle/>
                    <a:p>
                      <a:pPr indent="0" lvl="0" marL="0" rtl="0" algn="l">
                        <a:spcBef>
                          <a:spcPts val="0"/>
                        </a:spcBef>
                        <a:spcAft>
                          <a:spcPts val="0"/>
                        </a:spcAft>
                        <a:buNone/>
                      </a:pPr>
                      <a:r>
                        <a:rPr b="1" lang="en-US" sz="1800" u="sng"/>
                        <a:t>Bronx</a:t>
                      </a:r>
                      <a:endParaRPr b="1" sz="1800" u="sng"/>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l">
                        <a:spcBef>
                          <a:spcPts val="0"/>
                        </a:spcBef>
                        <a:spcAft>
                          <a:spcPts val="0"/>
                        </a:spcAft>
                        <a:buNone/>
                      </a:pPr>
                      <a:r>
                        <a:rPr lang="en-US" sz="1800"/>
                        <a:t>-18.749</a:t>
                      </a:r>
                      <a:endParaRPr sz="1800"/>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r>
              <a:tr h="411525">
                <a:tc>
                  <a:txBody>
                    <a:bodyPr/>
                    <a:lstStyle/>
                    <a:p>
                      <a:pPr indent="0" lvl="0" marL="0" rtl="0" algn="l">
                        <a:spcBef>
                          <a:spcPts val="0"/>
                        </a:spcBef>
                        <a:spcAft>
                          <a:spcPts val="0"/>
                        </a:spcAft>
                        <a:buNone/>
                      </a:pPr>
                      <a:r>
                        <a:rPr b="1" lang="en-US" sz="1800" u="sng"/>
                        <a:t>Brooklyn</a:t>
                      </a:r>
                      <a:endParaRPr b="1" sz="1800" u="sng"/>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l">
                        <a:spcBef>
                          <a:spcPts val="0"/>
                        </a:spcBef>
                        <a:spcAft>
                          <a:spcPts val="0"/>
                        </a:spcAft>
                        <a:buNone/>
                      </a:pPr>
                      <a:r>
                        <a:rPr lang="en-US" sz="1800"/>
                        <a:t>-18.654</a:t>
                      </a:r>
                      <a:endParaRPr sz="1800"/>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r>
              <a:tr h="411525">
                <a:tc>
                  <a:txBody>
                    <a:bodyPr/>
                    <a:lstStyle/>
                    <a:p>
                      <a:pPr indent="0" lvl="0" marL="0" rtl="0" algn="l">
                        <a:spcBef>
                          <a:spcPts val="0"/>
                        </a:spcBef>
                        <a:spcAft>
                          <a:spcPts val="0"/>
                        </a:spcAft>
                        <a:buNone/>
                      </a:pPr>
                      <a:r>
                        <a:rPr b="1" lang="en-US" sz="1800" u="sng"/>
                        <a:t>Manhattan</a:t>
                      </a:r>
                      <a:endParaRPr b="1" sz="1800" u="sng"/>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l">
                        <a:spcBef>
                          <a:spcPts val="0"/>
                        </a:spcBef>
                        <a:spcAft>
                          <a:spcPts val="0"/>
                        </a:spcAft>
                        <a:buNone/>
                      </a:pPr>
                      <a:r>
                        <a:rPr lang="en-US" sz="1800"/>
                        <a:t>45.724</a:t>
                      </a:r>
                      <a:endParaRPr sz="1800"/>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r>
              <a:tr h="411525">
                <a:tc>
                  <a:txBody>
                    <a:bodyPr/>
                    <a:lstStyle/>
                    <a:p>
                      <a:pPr indent="0" lvl="0" marL="0" rtl="0" algn="l">
                        <a:spcBef>
                          <a:spcPts val="0"/>
                        </a:spcBef>
                        <a:spcAft>
                          <a:spcPts val="0"/>
                        </a:spcAft>
                        <a:buNone/>
                      </a:pPr>
                      <a:r>
                        <a:rPr b="1" lang="en-US" sz="1800" u="sng"/>
                        <a:t>Queens</a:t>
                      </a:r>
                      <a:endParaRPr b="1" sz="1800" u="sng"/>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l">
                        <a:spcBef>
                          <a:spcPts val="0"/>
                        </a:spcBef>
                        <a:spcAft>
                          <a:spcPts val="0"/>
                        </a:spcAft>
                        <a:buNone/>
                      </a:pPr>
                      <a:r>
                        <a:rPr lang="en-US" sz="1800"/>
                        <a:t>-24.997</a:t>
                      </a:r>
                      <a:endParaRPr sz="1800"/>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r>
              <a:tr h="411525">
                <a:tc>
                  <a:txBody>
                    <a:bodyPr/>
                    <a:lstStyle/>
                    <a:p>
                      <a:pPr indent="0" lvl="0" marL="0" rtl="0" algn="l">
                        <a:spcBef>
                          <a:spcPts val="0"/>
                        </a:spcBef>
                        <a:spcAft>
                          <a:spcPts val="0"/>
                        </a:spcAft>
                        <a:buNone/>
                      </a:pPr>
                      <a:r>
                        <a:rPr b="1" lang="en-US" sz="1800" u="sng"/>
                        <a:t>Staten Island</a:t>
                      </a:r>
                      <a:endParaRPr b="1" sz="1800" u="sng"/>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l">
                        <a:spcBef>
                          <a:spcPts val="0"/>
                        </a:spcBef>
                        <a:spcAft>
                          <a:spcPts val="0"/>
                        </a:spcAft>
                        <a:buNone/>
                      </a:pPr>
                      <a:r>
                        <a:rPr lang="en-US" sz="1800"/>
                        <a:t> -8.577</a:t>
                      </a:r>
                      <a:endParaRPr sz="1800"/>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r>
            </a:tbl>
          </a:graphicData>
        </a:graphic>
      </p:graphicFrame>
      <p:sp>
        <p:nvSpPr>
          <p:cNvPr id="359" name="Google Shape;359;g23c671e164e_2_18"/>
          <p:cNvSpPr/>
          <p:nvPr/>
        </p:nvSpPr>
        <p:spPr>
          <a:xfrm>
            <a:off x="6468700" y="1079725"/>
            <a:ext cx="3202500" cy="365100"/>
          </a:xfrm>
          <a:prstGeom prst="roundRect">
            <a:avLst>
              <a:gd fmla="val 6060" name="adj"/>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rPr>
              <a:t>Ridge Lambda</a:t>
            </a:r>
            <a:r>
              <a:rPr lang="en-US" sz="1800">
                <a:solidFill>
                  <a:schemeClr val="lt1"/>
                </a:solidFill>
              </a:rPr>
              <a:t>: 10.0</a:t>
            </a:r>
            <a:endParaRPr sz="1800">
              <a:solidFill>
                <a:schemeClr val="lt1"/>
              </a:solidFill>
              <a:latin typeface="Arial"/>
              <a:ea typeface="Arial"/>
              <a:cs typeface="Arial"/>
              <a:sym typeface="Arial"/>
            </a:endParaRPr>
          </a:p>
        </p:txBody>
      </p:sp>
      <p:sp>
        <p:nvSpPr>
          <p:cNvPr id="360" name="Google Shape;360;g23c671e164e_2_18"/>
          <p:cNvSpPr/>
          <p:nvPr/>
        </p:nvSpPr>
        <p:spPr>
          <a:xfrm>
            <a:off x="1919429" y="1079731"/>
            <a:ext cx="5146500" cy="5147100"/>
          </a:xfrm>
          <a:prstGeom prst="arc">
            <a:avLst>
              <a:gd fmla="val 19053897" name="adj1"/>
              <a:gd fmla="val 2288551" name="adj2"/>
            </a:avLst>
          </a:prstGeom>
          <a:noFill/>
          <a:ln cap="flat" cmpd="sng" w="476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361" name="Google Shape;361;g23c671e164e_2_18"/>
          <p:cNvSpPr/>
          <p:nvPr/>
        </p:nvSpPr>
        <p:spPr>
          <a:xfrm rot="-5400000">
            <a:off x="6588763" y="2227188"/>
            <a:ext cx="281700" cy="2817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62" name="Google Shape;362;g23c671e164e_2_18"/>
          <p:cNvSpPr/>
          <p:nvPr/>
        </p:nvSpPr>
        <p:spPr>
          <a:xfrm rot="-5400000">
            <a:off x="6935205" y="3512414"/>
            <a:ext cx="281700" cy="2817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363" name="Google Shape;363;g23c671e164e_2_18"/>
          <p:cNvGrpSpPr/>
          <p:nvPr/>
        </p:nvGrpSpPr>
        <p:grpSpPr>
          <a:xfrm>
            <a:off x="6988172" y="1991400"/>
            <a:ext cx="2886011" cy="753375"/>
            <a:chOff x="8338586" y="1005574"/>
            <a:chExt cx="2886011" cy="753375"/>
          </a:xfrm>
        </p:grpSpPr>
        <p:sp>
          <p:nvSpPr>
            <p:cNvPr id="364" name="Google Shape;364;g23c671e164e_2_18"/>
            <p:cNvSpPr/>
            <p:nvPr/>
          </p:nvSpPr>
          <p:spPr>
            <a:xfrm>
              <a:off x="8338597" y="1005574"/>
              <a:ext cx="2886000" cy="496200"/>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None/>
              </a:pPr>
              <a:r>
                <a:rPr b="1" lang="en-US" sz="3200">
                  <a:solidFill>
                    <a:srgbClr val="3F3F3F"/>
                  </a:solidFill>
                </a:rPr>
                <a:t>RMSE Train</a:t>
              </a:r>
              <a:endParaRPr/>
            </a:p>
          </p:txBody>
        </p:sp>
        <p:sp>
          <p:nvSpPr>
            <p:cNvPr id="365" name="Google Shape;365;g23c671e164e_2_18"/>
            <p:cNvSpPr/>
            <p:nvPr/>
          </p:nvSpPr>
          <p:spPr>
            <a:xfrm>
              <a:off x="8338586" y="1389649"/>
              <a:ext cx="22260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t>392.872</a:t>
              </a:r>
              <a:endParaRPr sz="1800"/>
            </a:p>
          </p:txBody>
        </p:sp>
      </p:grpSp>
      <p:grpSp>
        <p:nvGrpSpPr>
          <p:cNvPr id="366" name="Google Shape;366;g23c671e164e_2_18"/>
          <p:cNvGrpSpPr/>
          <p:nvPr/>
        </p:nvGrpSpPr>
        <p:grpSpPr>
          <a:xfrm>
            <a:off x="7253649" y="3276624"/>
            <a:ext cx="2729103" cy="995783"/>
            <a:chOff x="8338594" y="1997896"/>
            <a:chExt cx="2729103" cy="995783"/>
          </a:xfrm>
        </p:grpSpPr>
        <p:sp>
          <p:nvSpPr>
            <p:cNvPr id="367" name="Google Shape;367;g23c671e164e_2_18"/>
            <p:cNvSpPr/>
            <p:nvPr/>
          </p:nvSpPr>
          <p:spPr>
            <a:xfrm>
              <a:off x="8338597" y="1997896"/>
              <a:ext cx="2729100" cy="496200"/>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None/>
              </a:pPr>
              <a:r>
                <a:rPr b="1" lang="en-US" sz="3200">
                  <a:solidFill>
                    <a:srgbClr val="3F3F3F"/>
                  </a:solidFill>
                </a:rPr>
                <a:t>RMSE Test</a:t>
              </a:r>
              <a:endParaRPr/>
            </a:p>
          </p:txBody>
        </p:sp>
        <p:sp>
          <p:nvSpPr>
            <p:cNvPr id="368" name="Google Shape;368;g23c671e164e_2_18"/>
            <p:cNvSpPr/>
            <p:nvPr/>
          </p:nvSpPr>
          <p:spPr>
            <a:xfrm>
              <a:off x="8338594" y="2381979"/>
              <a:ext cx="2226000" cy="611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t>372.879</a:t>
              </a:r>
              <a:endParaRPr sz="1800"/>
            </a:p>
          </p:txBody>
        </p:sp>
      </p:grpSp>
      <p:sp>
        <p:nvSpPr>
          <p:cNvPr id="369" name="Google Shape;369;g23c671e164e_2_18"/>
          <p:cNvSpPr txBox="1"/>
          <p:nvPr/>
        </p:nvSpPr>
        <p:spPr>
          <a:xfrm>
            <a:off x="6935201" y="4804250"/>
            <a:ext cx="4818900" cy="1475700"/>
          </a:xfrm>
          <a:prstGeom prst="rect">
            <a:avLst/>
          </a:prstGeom>
          <a:noFill/>
          <a:ln>
            <a:noFill/>
          </a:ln>
        </p:spPr>
        <p:txBody>
          <a:bodyPr anchorCtr="0" anchor="t" bIns="0" lIns="0" spcFirstLastPara="1" rIns="0" wrap="square" tIns="13325">
            <a:spAutoFit/>
          </a:bodyPr>
          <a:lstStyle/>
          <a:p>
            <a:pPr indent="0" lvl="0" marL="0" marR="5080" rtl="0" algn="l">
              <a:spcBef>
                <a:spcPts val="0"/>
              </a:spcBef>
              <a:spcAft>
                <a:spcPts val="0"/>
              </a:spcAft>
              <a:buNone/>
            </a:pPr>
            <a:r>
              <a:rPr lang="en-US" sz="1900">
                <a:solidFill>
                  <a:schemeClr val="dk1"/>
                </a:solidFill>
              </a:rPr>
              <a:t>Using the defaulted Leave-One-Out Cross Validation, RidgeCV returned to us a </a:t>
            </a:r>
            <a:r>
              <a:rPr lang="en-US" sz="1900">
                <a:solidFill>
                  <a:schemeClr val="dk1"/>
                </a:solidFill>
              </a:rPr>
              <a:t>higher</a:t>
            </a:r>
            <a:r>
              <a:rPr lang="en-US" sz="1900">
                <a:solidFill>
                  <a:schemeClr val="dk1"/>
                </a:solidFill>
              </a:rPr>
              <a:t> lambda value. Although Ridge did not exclude Brooklyn and Private Room, it returned negative </a:t>
            </a:r>
            <a:r>
              <a:rPr lang="en-US" sz="1900">
                <a:solidFill>
                  <a:schemeClr val="dk1"/>
                </a:solidFill>
              </a:rPr>
              <a:t>coefficients</a:t>
            </a:r>
            <a:endParaRPr sz="1900">
              <a:solidFill>
                <a:schemeClr val="dk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7"/>
          <p:cNvSpPr txBox="1"/>
          <p:nvPr>
            <p:ph type="title"/>
          </p:nvPr>
        </p:nvSpPr>
        <p:spPr>
          <a:xfrm flipH="1">
            <a:off x="383254" y="1653996"/>
            <a:ext cx="3961800" cy="13110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accent1"/>
              </a:buClr>
              <a:buSzPts val="4800"/>
              <a:buFont typeface="Arial"/>
              <a:buNone/>
            </a:pPr>
            <a:r>
              <a:rPr lang="en-US"/>
              <a:t>K-Nearest Neighbors</a:t>
            </a:r>
            <a:endParaRPr/>
          </a:p>
        </p:txBody>
      </p:sp>
      <p:sp>
        <p:nvSpPr>
          <p:cNvPr id="375" name="Google Shape;375;p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76" name="Google Shape;376;p7"/>
          <p:cNvSpPr/>
          <p:nvPr/>
        </p:nvSpPr>
        <p:spPr>
          <a:xfrm>
            <a:off x="5934125" y="1459800"/>
            <a:ext cx="5858700" cy="3938400"/>
          </a:xfrm>
          <a:prstGeom prst="roundRect">
            <a:avLst>
              <a:gd fmla="val 5963" name="adj"/>
            </a:avLst>
          </a:prstGeom>
          <a:solidFill>
            <a:schemeClr val="accent1"/>
          </a:solidFill>
          <a:ln>
            <a:noFill/>
          </a:ln>
          <a:effectLst>
            <a:outerShdw blurRad="1270000" sx="90000" rotWithShape="0" algn="t" dir="5400000" dist="635000" sy="90000">
              <a:schemeClr val="dk1">
                <a:alpha val="20000"/>
              </a:scheme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377" name="Google Shape;377;p7"/>
          <p:cNvGrpSpPr/>
          <p:nvPr/>
        </p:nvGrpSpPr>
        <p:grpSpPr>
          <a:xfrm>
            <a:off x="7115675" y="2409014"/>
            <a:ext cx="3495600" cy="2039961"/>
            <a:chOff x="7033800" y="1928543"/>
            <a:chExt cx="3495600" cy="2039961"/>
          </a:xfrm>
        </p:grpSpPr>
        <p:pic>
          <p:nvPicPr>
            <p:cNvPr id="378" name="Google Shape;378;p7"/>
            <p:cNvPicPr preferRelativeResize="0"/>
            <p:nvPr/>
          </p:nvPicPr>
          <p:blipFill rotWithShape="1">
            <a:blip r:embed="rId3">
              <a:alphaModFix/>
            </a:blip>
            <a:srcRect b="0" l="0" r="0" t="0"/>
            <a:stretch/>
          </p:blipFill>
          <p:spPr>
            <a:xfrm>
              <a:off x="8357101" y="1928543"/>
              <a:ext cx="849073" cy="849073"/>
            </a:xfrm>
            <a:prstGeom prst="rect">
              <a:avLst/>
            </a:prstGeom>
            <a:noFill/>
            <a:ln>
              <a:noFill/>
            </a:ln>
          </p:spPr>
        </p:pic>
        <p:grpSp>
          <p:nvGrpSpPr>
            <p:cNvPr id="379" name="Google Shape;379;p7"/>
            <p:cNvGrpSpPr/>
            <p:nvPr/>
          </p:nvGrpSpPr>
          <p:grpSpPr>
            <a:xfrm>
              <a:off x="7033800" y="2862155"/>
              <a:ext cx="3495600" cy="1106349"/>
              <a:chOff x="6118320" y="1901678"/>
              <a:chExt cx="3495600" cy="1106349"/>
            </a:xfrm>
          </p:grpSpPr>
          <p:sp>
            <p:nvSpPr>
              <p:cNvPr id="380" name="Google Shape;380;p7"/>
              <p:cNvSpPr txBox="1"/>
              <p:nvPr/>
            </p:nvSpPr>
            <p:spPr>
              <a:xfrm>
                <a:off x="6186582" y="1901678"/>
                <a:ext cx="3359100" cy="429000"/>
              </a:xfrm>
              <a:prstGeom prst="rect">
                <a:avLst/>
              </a:prstGeom>
              <a:noFill/>
              <a:ln>
                <a:noFill/>
              </a:ln>
            </p:spPr>
            <p:txBody>
              <a:bodyPr anchorCtr="0" anchor="t" bIns="0" lIns="0" spcFirstLastPara="1" rIns="0" wrap="square" tIns="13325">
                <a:spAutoFit/>
              </a:bodyPr>
              <a:lstStyle/>
              <a:p>
                <a:pPr indent="0" lvl="0" marL="0" marR="0" rtl="0" algn="ctr">
                  <a:lnSpc>
                    <a:spcPct val="100000"/>
                  </a:lnSpc>
                  <a:spcBef>
                    <a:spcPts val="0"/>
                  </a:spcBef>
                  <a:spcAft>
                    <a:spcPts val="0"/>
                  </a:spcAft>
                  <a:buNone/>
                </a:pPr>
                <a:r>
                  <a:rPr lang="en-US" sz="2700">
                    <a:solidFill>
                      <a:schemeClr val="lt1"/>
                    </a:solidFill>
                    <a:extLst>
                      <a:ext uri="http://customooxmlschemas.google.com/">
                        <go:slidesCustomData xmlns:go="http://customooxmlschemas.google.com/" textRoundtripDataId="1"/>
                      </a:ext>
                    </a:extLst>
                  </a:rPr>
                  <a:t>Train</a:t>
                </a:r>
                <a:r>
                  <a:rPr lang="en-US" sz="2700">
                    <a:solidFill>
                      <a:schemeClr val="lt1"/>
                    </a:solidFill>
                  </a:rPr>
                  <a:t> RMSE: 395.607 </a:t>
                </a:r>
                <a:endParaRPr sz="2700"/>
              </a:p>
            </p:txBody>
          </p:sp>
          <p:sp>
            <p:nvSpPr>
              <p:cNvPr id="381" name="Google Shape;381;p7"/>
              <p:cNvSpPr txBox="1"/>
              <p:nvPr/>
            </p:nvSpPr>
            <p:spPr>
              <a:xfrm>
                <a:off x="6118320" y="2579027"/>
                <a:ext cx="3495600" cy="429000"/>
              </a:xfrm>
              <a:prstGeom prst="rect">
                <a:avLst/>
              </a:prstGeom>
              <a:noFill/>
              <a:ln>
                <a:noFill/>
              </a:ln>
            </p:spPr>
            <p:txBody>
              <a:bodyPr anchorCtr="0" anchor="t" bIns="0" lIns="0" spcFirstLastPara="1" rIns="0" wrap="square" tIns="13325">
                <a:spAutoFit/>
              </a:bodyPr>
              <a:lstStyle/>
              <a:p>
                <a:pPr indent="-12700" lvl="0" marL="12700" marR="5080" rtl="0" algn="ctr">
                  <a:spcBef>
                    <a:spcPts val="0"/>
                  </a:spcBef>
                  <a:spcAft>
                    <a:spcPts val="0"/>
                  </a:spcAft>
                  <a:buNone/>
                </a:pPr>
                <a:r>
                  <a:rPr lang="en-US" sz="2700">
                    <a:solidFill>
                      <a:schemeClr val="lt1"/>
                    </a:solidFill>
                  </a:rPr>
                  <a:t>Test RMSE: 392.812</a:t>
                </a:r>
                <a:endParaRPr sz="2700"/>
              </a:p>
            </p:txBody>
          </p:sp>
        </p:grpSp>
      </p:grpSp>
      <p:sp>
        <p:nvSpPr>
          <p:cNvPr id="382" name="Google Shape;382;p7"/>
          <p:cNvSpPr txBox="1"/>
          <p:nvPr/>
        </p:nvSpPr>
        <p:spPr>
          <a:xfrm>
            <a:off x="231950" y="1654000"/>
            <a:ext cx="508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383" name="Google Shape;383;p7"/>
          <p:cNvSpPr txBox="1"/>
          <p:nvPr/>
        </p:nvSpPr>
        <p:spPr>
          <a:xfrm>
            <a:off x="383250" y="3380100"/>
            <a:ext cx="4930800" cy="1954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300"/>
              <a:t>Predictors:</a:t>
            </a:r>
            <a:br>
              <a:rPr lang="en-US" sz="2300"/>
            </a:br>
            <a:endParaRPr sz="2300"/>
          </a:p>
          <a:p>
            <a:pPr indent="0" lvl="0" marL="0" rtl="0" algn="l">
              <a:spcBef>
                <a:spcPts val="0"/>
              </a:spcBef>
              <a:spcAft>
                <a:spcPts val="0"/>
              </a:spcAft>
              <a:buNone/>
            </a:pPr>
            <a:r>
              <a:rPr lang="en-US" sz="2300"/>
              <a:t>[minimum_nights, number_of_reviews, </a:t>
            </a:r>
            <a:r>
              <a:rPr lang="en-US" sz="2300"/>
              <a:t>availability_365]</a:t>
            </a:r>
            <a:endParaRPr sz="2300"/>
          </a:p>
        </p:txBody>
      </p:sp>
      <p:cxnSp>
        <p:nvCxnSpPr>
          <p:cNvPr id="384" name="Google Shape;384;p7"/>
          <p:cNvCxnSpPr/>
          <p:nvPr/>
        </p:nvCxnSpPr>
        <p:spPr>
          <a:xfrm flipH="1" rot="10800000">
            <a:off x="818125" y="3162650"/>
            <a:ext cx="2374500" cy="198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g23c41a23cdd_0_27"/>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90" name="Google Shape;390;g23c41a23cdd_0_27"/>
          <p:cNvSpPr txBox="1"/>
          <p:nvPr>
            <p:ph type="title"/>
          </p:nvPr>
        </p:nvSpPr>
        <p:spPr>
          <a:xfrm>
            <a:off x="988758" y="546416"/>
            <a:ext cx="10214400" cy="7488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accent1"/>
              </a:buClr>
              <a:buSzPts val="4800"/>
              <a:buFont typeface="Arial"/>
              <a:buNone/>
            </a:pPr>
            <a:r>
              <a:rPr lang="en-US" sz="3500"/>
              <a:t>Decision Tree + Random Forest</a:t>
            </a:r>
            <a:endParaRPr sz="3500"/>
          </a:p>
        </p:txBody>
      </p:sp>
      <p:grpSp>
        <p:nvGrpSpPr>
          <p:cNvPr id="391" name="Google Shape;391;g23c41a23cdd_0_27"/>
          <p:cNvGrpSpPr/>
          <p:nvPr/>
        </p:nvGrpSpPr>
        <p:grpSpPr>
          <a:xfrm>
            <a:off x="4737801" y="2303468"/>
            <a:ext cx="2610984" cy="2400717"/>
            <a:chOff x="409527" y="1475110"/>
            <a:chExt cx="2478390" cy="1896900"/>
          </a:xfrm>
        </p:grpSpPr>
        <p:sp>
          <p:nvSpPr>
            <p:cNvPr id="392" name="Google Shape;392;g23c41a23cdd_0_27"/>
            <p:cNvSpPr/>
            <p:nvPr/>
          </p:nvSpPr>
          <p:spPr>
            <a:xfrm>
              <a:off x="409527" y="1475110"/>
              <a:ext cx="2391000" cy="1896900"/>
            </a:xfrm>
            <a:prstGeom prst="rect">
              <a:avLst/>
            </a:prstGeom>
            <a:solidFill>
              <a:srgbClr val="FE5B5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t/>
              </a:r>
              <a:endParaRPr/>
            </a:p>
          </p:txBody>
        </p:sp>
        <p:grpSp>
          <p:nvGrpSpPr>
            <p:cNvPr id="393" name="Google Shape;393;g23c41a23cdd_0_27"/>
            <p:cNvGrpSpPr/>
            <p:nvPr/>
          </p:nvGrpSpPr>
          <p:grpSpPr>
            <a:xfrm>
              <a:off x="550295" y="2328050"/>
              <a:ext cx="2337622" cy="781025"/>
              <a:chOff x="2306874" y="4375781"/>
              <a:chExt cx="2323449" cy="721501"/>
            </a:xfrm>
          </p:grpSpPr>
          <p:sp>
            <p:nvSpPr>
              <p:cNvPr id="394" name="Google Shape;394;g23c41a23cdd_0_27"/>
              <p:cNvSpPr/>
              <p:nvPr/>
            </p:nvSpPr>
            <p:spPr>
              <a:xfrm>
                <a:off x="2518923" y="4375781"/>
                <a:ext cx="2111400" cy="6168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b="1" lang="en-US" sz="1900">
                    <a:solidFill>
                      <a:schemeClr val="dk1"/>
                    </a:solidFill>
                  </a:rPr>
                  <a:t>Decision</a:t>
                </a:r>
                <a:r>
                  <a:rPr b="1" lang="en-US" sz="1900">
                    <a:solidFill>
                      <a:schemeClr val="dk1"/>
                    </a:solidFill>
                  </a:rPr>
                  <a:t> Tree</a:t>
                </a:r>
                <a:endParaRPr sz="900"/>
              </a:p>
            </p:txBody>
          </p:sp>
          <p:sp>
            <p:nvSpPr>
              <p:cNvPr id="395" name="Google Shape;395;g23c41a23cdd_0_27"/>
              <p:cNvSpPr/>
              <p:nvPr/>
            </p:nvSpPr>
            <p:spPr>
              <a:xfrm>
                <a:off x="2306874" y="4596582"/>
                <a:ext cx="2111400" cy="5007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en-US">
                    <a:solidFill>
                      <a:schemeClr val="dk1"/>
                    </a:solidFill>
                    <a:latin typeface="Roboto"/>
                    <a:ea typeface="Roboto"/>
                    <a:cs typeface="Roboto"/>
                    <a:sym typeface="Roboto"/>
                  </a:rPr>
                  <a:t>RMSE (training): </a:t>
                </a:r>
                <a:r>
                  <a:rPr b="1" lang="en-US">
                    <a:solidFill>
                      <a:schemeClr val="dk1"/>
                    </a:solidFill>
                    <a:latin typeface="Roboto"/>
                    <a:ea typeface="Roboto"/>
                    <a:cs typeface="Roboto"/>
                    <a:sym typeface="Roboto"/>
                  </a:rPr>
                  <a:t>319.85</a:t>
                </a:r>
                <a:endParaRPr b="1">
                  <a:solidFill>
                    <a:schemeClr val="dk1"/>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US">
                    <a:solidFill>
                      <a:schemeClr val="dk1"/>
                    </a:solidFill>
                    <a:latin typeface="Roboto"/>
                    <a:ea typeface="Roboto"/>
                    <a:cs typeface="Roboto"/>
                    <a:sym typeface="Roboto"/>
                  </a:rPr>
                  <a:t>RMSE (test):</a:t>
                </a:r>
                <a:r>
                  <a:rPr b="1" lang="en-US">
                    <a:solidFill>
                      <a:schemeClr val="dk1"/>
                    </a:solidFill>
                    <a:latin typeface="Roboto"/>
                    <a:ea typeface="Roboto"/>
                    <a:cs typeface="Roboto"/>
                    <a:sym typeface="Roboto"/>
                  </a:rPr>
                  <a:t> 366.42</a:t>
                </a:r>
                <a:endParaRPr b="1">
                  <a:solidFill>
                    <a:schemeClr val="dk1"/>
                  </a:solidFill>
                </a:endParaRPr>
              </a:p>
              <a:p>
                <a:pPr indent="0" lvl="0" marL="0" marR="0" rtl="0" algn="ctr">
                  <a:spcBef>
                    <a:spcPts val="0"/>
                  </a:spcBef>
                  <a:spcAft>
                    <a:spcPts val="0"/>
                  </a:spcAft>
                  <a:buNone/>
                </a:pPr>
                <a:r>
                  <a:t/>
                </a:r>
                <a:endParaRPr sz="1800">
                  <a:solidFill>
                    <a:srgbClr val="3F3F3F"/>
                  </a:solidFill>
                </a:endParaRPr>
              </a:p>
            </p:txBody>
          </p:sp>
        </p:grpSp>
        <p:pic>
          <p:nvPicPr>
            <p:cNvPr id="396" name="Google Shape;396;g23c41a23cdd_0_27"/>
            <p:cNvPicPr preferRelativeResize="0"/>
            <p:nvPr/>
          </p:nvPicPr>
          <p:blipFill rotWithShape="1">
            <a:blip r:embed="rId3">
              <a:alphaModFix/>
            </a:blip>
            <a:srcRect b="0" l="0" r="0" t="0"/>
            <a:stretch/>
          </p:blipFill>
          <p:spPr>
            <a:xfrm>
              <a:off x="1203963" y="1660335"/>
              <a:ext cx="802140" cy="667711"/>
            </a:xfrm>
            <a:prstGeom prst="rect">
              <a:avLst/>
            </a:prstGeom>
            <a:noFill/>
            <a:ln>
              <a:noFill/>
            </a:ln>
          </p:spPr>
        </p:pic>
      </p:grpSp>
      <p:grpSp>
        <p:nvGrpSpPr>
          <p:cNvPr id="397" name="Google Shape;397;g23c41a23cdd_0_27"/>
          <p:cNvGrpSpPr/>
          <p:nvPr/>
        </p:nvGrpSpPr>
        <p:grpSpPr>
          <a:xfrm>
            <a:off x="790138" y="1632275"/>
            <a:ext cx="2124301" cy="1896900"/>
            <a:chOff x="135125" y="3158675"/>
            <a:chExt cx="2124301" cy="1896900"/>
          </a:xfrm>
        </p:grpSpPr>
        <p:sp>
          <p:nvSpPr>
            <p:cNvPr id="398" name="Google Shape;398;g23c41a23cdd_0_27"/>
            <p:cNvSpPr/>
            <p:nvPr/>
          </p:nvSpPr>
          <p:spPr>
            <a:xfrm>
              <a:off x="135125" y="3158675"/>
              <a:ext cx="2124300" cy="1896900"/>
            </a:xfrm>
            <a:prstGeom prst="rect">
              <a:avLst/>
            </a:prstGeom>
            <a:solidFill>
              <a:srgbClr val="FE5B5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t/>
              </a:r>
              <a:endParaRPr/>
            </a:p>
          </p:txBody>
        </p:sp>
        <p:sp>
          <p:nvSpPr>
            <p:cNvPr id="399" name="Google Shape;399;g23c41a23cdd_0_27"/>
            <p:cNvSpPr/>
            <p:nvPr/>
          </p:nvSpPr>
          <p:spPr>
            <a:xfrm>
              <a:off x="135126" y="4089725"/>
              <a:ext cx="2124300" cy="4413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SzPts val="1100"/>
                <a:buNone/>
              </a:pPr>
              <a:r>
                <a:rPr b="1" lang="en-US" sz="1900">
                  <a:solidFill>
                    <a:schemeClr val="dk1"/>
                  </a:solidFill>
                </a:rPr>
                <a:t>Cross Validation</a:t>
              </a:r>
              <a:endParaRPr sz="900"/>
            </a:p>
          </p:txBody>
        </p:sp>
        <p:pic>
          <p:nvPicPr>
            <p:cNvPr id="400" name="Google Shape;400;g23c41a23cdd_0_27"/>
            <p:cNvPicPr preferRelativeResize="0"/>
            <p:nvPr/>
          </p:nvPicPr>
          <p:blipFill rotWithShape="1">
            <a:blip r:embed="rId4">
              <a:alphaModFix/>
            </a:blip>
            <a:srcRect b="0" l="0" r="0" t="0"/>
            <a:stretch/>
          </p:blipFill>
          <p:spPr>
            <a:xfrm>
              <a:off x="888861" y="3374687"/>
              <a:ext cx="616827" cy="616827"/>
            </a:xfrm>
            <a:prstGeom prst="rect">
              <a:avLst/>
            </a:prstGeom>
            <a:noFill/>
            <a:ln>
              <a:noFill/>
            </a:ln>
          </p:spPr>
        </p:pic>
        <p:sp>
          <p:nvSpPr>
            <p:cNvPr id="401" name="Google Shape;401;g23c41a23cdd_0_27"/>
            <p:cNvSpPr txBox="1"/>
            <p:nvPr/>
          </p:nvSpPr>
          <p:spPr>
            <a:xfrm>
              <a:off x="247175" y="4531025"/>
              <a:ext cx="1900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The best depth is </a:t>
              </a:r>
              <a:r>
                <a:rPr b="1" lang="en-US"/>
                <a:t>4</a:t>
              </a:r>
              <a:endParaRPr b="1"/>
            </a:p>
          </p:txBody>
        </p:sp>
      </p:grpSp>
      <p:pic>
        <p:nvPicPr>
          <p:cNvPr id="402" name="Google Shape;402;g23c41a23cdd_0_27"/>
          <p:cNvPicPr preferRelativeResize="0"/>
          <p:nvPr/>
        </p:nvPicPr>
        <p:blipFill>
          <a:blip r:embed="rId5">
            <a:alphaModFix/>
          </a:blip>
          <a:stretch>
            <a:fillRect/>
          </a:stretch>
        </p:blipFill>
        <p:spPr>
          <a:xfrm>
            <a:off x="59176" y="3645362"/>
            <a:ext cx="4464324" cy="3212626"/>
          </a:xfrm>
          <a:prstGeom prst="rect">
            <a:avLst/>
          </a:prstGeom>
          <a:noFill/>
          <a:ln>
            <a:noFill/>
          </a:ln>
        </p:spPr>
      </p:pic>
      <p:grpSp>
        <p:nvGrpSpPr>
          <p:cNvPr id="403" name="Google Shape;403;g23c41a23cdd_0_27"/>
          <p:cNvGrpSpPr/>
          <p:nvPr/>
        </p:nvGrpSpPr>
        <p:grpSpPr>
          <a:xfrm>
            <a:off x="7953450" y="3107050"/>
            <a:ext cx="4057511" cy="2397013"/>
            <a:chOff x="6900875" y="3389713"/>
            <a:chExt cx="4057511" cy="2397013"/>
          </a:xfrm>
        </p:grpSpPr>
        <p:grpSp>
          <p:nvGrpSpPr>
            <p:cNvPr id="404" name="Google Shape;404;g23c41a23cdd_0_27"/>
            <p:cNvGrpSpPr/>
            <p:nvPr/>
          </p:nvGrpSpPr>
          <p:grpSpPr>
            <a:xfrm>
              <a:off x="6900875" y="3389725"/>
              <a:ext cx="4057511" cy="2397000"/>
              <a:chOff x="5586425" y="1460925"/>
              <a:chExt cx="4057511" cy="2397000"/>
            </a:xfrm>
          </p:grpSpPr>
          <p:sp>
            <p:nvSpPr>
              <p:cNvPr id="405" name="Google Shape;405;g23c41a23cdd_0_27"/>
              <p:cNvSpPr txBox="1"/>
              <p:nvPr/>
            </p:nvSpPr>
            <p:spPr>
              <a:xfrm>
                <a:off x="5586425" y="1657350"/>
                <a:ext cx="2243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406" name="Google Shape;406;g23c41a23cdd_0_27"/>
              <p:cNvSpPr/>
              <p:nvPr/>
            </p:nvSpPr>
            <p:spPr>
              <a:xfrm>
                <a:off x="5957859" y="1460925"/>
                <a:ext cx="3533400" cy="2397000"/>
              </a:xfrm>
              <a:prstGeom prst="rect">
                <a:avLst/>
              </a:prstGeom>
              <a:solidFill>
                <a:srgbClr val="FE5B5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t/>
                </a:r>
                <a:endParaRPr/>
              </a:p>
            </p:txBody>
          </p:sp>
          <p:sp>
            <p:nvSpPr>
              <p:cNvPr id="407" name="Google Shape;407;g23c41a23cdd_0_27"/>
              <p:cNvSpPr/>
              <p:nvPr/>
            </p:nvSpPr>
            <p:spPr>
              <a:xfrm>
                <a:off x="6426453" y="2384925"/>
                <a:ext cx="2596200" cy="4413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SzPts val="1100"/>
                  <a:buNone/>
                </a:pPr>
                <a:r>
                  <a:rPr b="1" lang="en-US" sz="1900">
                    <a:solidFill>
                      <a:schemeClr val="dk1"/>
                    </a:solidFill>
                  </a:rPr>
                  <a:t>Random Forest</a:t>
                </a:r>
                <a:endParaRPr sz="900"/>
              </a:p>
            </p:txBody>
          </p:sp>
          <p:sp>
            <p:nvSpPr>
              <p:cNvPr id="408" name="Google Shape;408;g23c41a23cdd_0_27"/>
              <p:cNvSpPr txBox="1"/>
              <p:nvPr/>
            </p:nvSpPr>
            <p:spPr>
              <a:xfrm>
                <a:off x="6110536" y="2757600"/>
                <a:ext cx="35334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US"/>
                  <a:t>Random Forest RMSE (training): </a:t>
                </a:r>
                <a:r>
                  <a:rPr b="1" lang="en-US"/>
                  <a:t>322</a:t>
                </a:r>
                <a:endParaRPr b="1"/>
              </a:p>
              <a:p>
                <a:pPr indent="0" lvl="0" marL="0" rtl="0" algn="l">
                  <a:spcBef>
                    <a:spcPts val="0"/>
                  </a:spcBef>
                  <a:spcAft>
                    <a:spcPts val="0"/>
                  </a:spcAft>
                  <a:buClr>
                    <a:schemeClr val="dk1"/>
                  </a:buClr>
                  <a:buSzPts val="1100"/>
                  <a:buFont typeface="Arial"/>
                  <a:buNone/>
                </a:pPr>
                <a:r>
                  <a:rPr lang="en-US"/>
                  <a:t>Random Forest RMSE (test): </a:t>
                </a:r>
                <a:r>
                  <a:rPr b="1" lang="en-US"/>
                  <a:t>352.77</a:t>
                </a:r>
                <a:endParaRPr b="1"/>
              </a:p>
              <a:p>
                <a:pPr indent="0" lvl="0" marL="0" rtl="0" algn="l">
                  <a:spcBef>
                    <a:spcPts val="0"/>
                  </a:spcBef>
                  <a:spcAft>
                    <a:spcPts val="0"/>
                  </a:spcAft>
                  <a:buNone/>
                </a:pPr>
                <a:r>
                  <a:t/>
                </a:r>
                <a:endParaRPr/>
              </a:p>
            </p:txBody>
          </p:sp>
        </p:grpSp>
        <p:pic>
          <p:nvPicPr>
            <p:cNvPr id="409" name="Google Shape;409;g23c41a23cdd_0_27"/>
            <p:cNvPicPr preferRelativeResize="0"/>
            <p:nvPr/>
          </p:nvPicPr>
          <p:blipFill>
            <a:blip r:embed="rId6">
              <a:alphaModFix/>
            </a:blip>
            <a:stretch>
              <a:fillRect/>
            </a:stretch>
          </p:blipFill>
          <p:spPr>
            <a:xfrm>
              <a:off x="8324850" y="3389713"/>
              <a:ext cx="1056700" cy="1056700"/>
            </a:xfrm>
            <a:prstGeom prst="rect">
              <a:avLst/>
            </a:prstGeom>
            <a:noFill/>
            <a:ln>
              <a:noFill/>
            </a:ln>
          </p:spPr>
        </p:pic>
      </p:grpSp>
      <p:sp>
        <p:nvSpPr>
          <p:cNvPr id="410" name="Google Shape;410;g23c41a23cdd_0_27"/>
          <p:cNvSpPr/>
          <p:nvPr/>
        </p:nvSpPr>
        <p:spPr>
          <a:xfrm>
            <a:off x="1321250" y="6289925"/>
            <a:ext cx="299100" cy="2991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1" name="Google Shape;411;g23c41a23cdd_0_27"/>
          <p:cNvCxnSpPr>
            <a:stCxn id="398" idx="3"/>
            <a:endCxn id="392" idx="1"/>
          </p:cNvCxnSpPr>
          <p:nvPr/>
        </p:nvCxnSpPr>
        <p:spPr>
          <a:xfrm>
            <a:off x="2914438" y="2580725"/>
            <a:ext cx="1823400" cy="923100"/>
          </a:xfrm>
          <a:prstGeom prst="bentConnector3">
            <a:avLst>
              <a:gd fmla="val 49999" name="adj1"/>
            </a:avLst>
          </a:prstGeom>
          <a:noFill/>
          <a:ln cap="flat" cmpd="sng" w="19050">
            <a:solidFill>
              <a:schemeClr val="dk2"/>
            </a:solidFill>
            <a:prstDash val="dash"/>
            <a:round/>
            <a:headEnd len="med" w="med" type="oval"/>
            <a:tailEnd len="med" w="med" type="triangle"/>
          </a:ln>
        </p:spPr>
      </p:cxnSp>
      <p:cxnSp>
        <p:nvCxnSpPr>
          <p:cNvPr id="412" name="Google Shape;412;g23c41a23cdd_0_27"/>
          <p:cNvCxnSpPr>
            <a:stCxn id="392" idx="3"/>
            <a:endCxn id="406" idx="1"/>
          </p:cNvCxnSpPr>
          <p:nvPr/>
        </p:nvCxnSpPr>
        <p:spPr>
          <a:xfrm>
            <a:off x="7256719" y="3503827"/>
            <a:ext cx="1068300" cy="801600"/>
          </a:xfrm>
          <a:prstGeom prst="bentConnector3">
            <a:avLst>
              <a:gd fmla="val 49994" name="adj1"/>
            </a:avLst>
          </a:prstGeom>
          <a:noFill/>
          <a:ln cap="flat" cmpd="sng" w="19050">
            <a:solidFill>
              <a:schemeClr val="dk2"/>
            </a:solidFill>
            <a:prstDash val="dash"/>
            <a:round/>
            <a:headEnd len="med" w="med" type="oval"/>
            <a:tailEnd len="med" w="med" type="triangle"/>
          </a:ln>
        </p:spPr>
      </p:cxn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pic>
        <p:nvPicPr>
          <p:cNvPr id="417" name="Google Shape;417;p15"/>
          <p:cNvPicPr preferRelativeResize="0"/>
          <p:nvPr>
            <p:ph idx="5" type="pic"/>
          </p:nvPr>
        </p:nvPicPr>
        <p:blipFill rotWithShape="1">
          <a:blip r:embed="rId3">
            <a:alphaModFix/>
          </a:blip>
          <a:srcRect b="0" l="26712" r="26712" t="0"/>
          <a:stretch/>
        </p:blipFill>
        <p:spPr>
          <a:xfrm>
            <a:off x="8822363" y="131898"/>
            <a:ext cx="3367313" cy="4818745"/>
          </a:xfrm>
          <a:prstGeom prst="rect">
            <a:avLst/>
          </a:prstGeom>
          <a:noFill/>
          <a:ln>
            <a:noFill/>
          </a:ln>
        </p:spPr>
      </p:pic>
      <p:sp>
        <p:nvSpPr>
          <p:cNvPr id="418" name="Google Shape;418;p1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19" name="Google Shape;419;p15"/>
          <p:cNvSpPr txBox="1"/>
          <p:nvPr>
            <p:ph type="title"/>
          </p:nvPr>
        </p:nvSpPr>
        <p:spPr>
          <a:xfrm>
            <a:off x="988758" y="546416"/>
            <a:ext cx="10214484" cy="74878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accent1"/>
              </a:buClr>
              <a:buSzPts val="4800"/>
              <a:buFont typeface="Arial"/>
              <a:buNone/>
            </a:pPr>
            <a:r>
              <a:rPr lang="en-US" sz="3500"/>
              <a:t>Decision Tree Example</a:t>
            </a:r>
            <a:endParaRPr/>
          </a:p>
        </p:txBody>
      </p:sp>
      <p:sp>
        <p:nvSpPr>
          <p:cNvPr id="420" name="Google Shape;420;p15"/>
          <p:cNvSpPr/>
          <p:nvPr/>
        </p:nvSpPr>
        <p:spPr>
          <a:xfrm>
            <a:off x="413725" y="1730150"/>
            <a:ext cx="498600" cy="498600"/>
          </a:xfrm>
          <a:prstGeom prst="ellipse">
            <a:avLst/>
          </a:prstGeom>
          <a:solidFill>
            <a:srgbClr val="FE5B5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15"/>
          <p:cNvSpPr/>
          <p:nvPr/>
        </p:nvSpPr>
        <p:spPr>
          <a:xfrm>
            <a:off x="2536028" y="3916424"/>
            <a:ext cx="498600" cy="498600"/>
          </a:xfrm>
          <a:prstGeom prst="ellipse">
            <a:avLst/>
          </a:prstGeom>
          <a:solidFill>
            <a:srgbClr val="FE5B5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15"/>
          <p:cNvSpPr/>
          <p:nvPr/>
        </p:nvSpPr>
        <p:spPr>
          <a:xfrm>
            <a:off x="4788914" y="5737888"/>
            <a:ext cx="498600" cy="498600"/>
          </a:xfrm>
          <a:prstGeom prst="ellipse">
            <a:avLst/>
          </a:prstGeom>
          <a:solidFill>
            <a:srgbClr val="FE5B5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23" name="Google Shape;423;p15"/>
          <p:cNvCxnSpPr>
            <a:stCxn id="420" idx="4"/>
            <a:endCxn id="421" idx="0"/>
          </p:cNvCxnSpPr>
          <p:nvPr/>
        </p:nvCxnSpPr>
        <p:spPr>
          <a:xfrm flipH="1" rot="-5400000">
            <a:off x="880225" y="2011550"/>
            <a:ext cx="1687800" cy="2122200"/>
          </a:xfrm>
          <a:prstGeom prst="bentConnector3">
            <a:avLst>
              <a:gd fmla="val 49996" name="adj1"/>
            </a:avLst>
          </a:prstGeom>
          <a:noFill/>
          <a:ln cap="flat" cmpd="sng" w="9525">
            <a:solidFill>
              <a:schemeClr val="dk2"/>
            </a:solidFill>
            <a:prstDash val="solid"/>
            <a:round/>
            <a:headEnd len="med" w="med" type="none"/>
            <a:tailEnd len="med" w="med" type="none"/>
          </a:ln>
        </p:spPr>
      </p:cxnSp>
      <p:cxnSp>
        <p:nvCxnSpPr>
          <p:cNvPr id="424" name="Google Shape;424;p15"/>
          <p:cNvCxnSpPr>
            <a:stCxn id="421" idx="4"/>
            <a:endCxn id="422" idx="0"/>
          </p:cNvCxnSpPr>
          <p:nvPr/>
        </p:nvCxnSpPr>
        <p:spPr>
          <a:xfrm flipH="1" rot="-5400000">
            <a:off x="3250328" y="3950024"/>
            <a:ext cx="1323000" cy="2253000"/>
          </a:xfrm>
          <a:prstGeom prst="bentConnector3">
            <a:avLst>
              <a:gd fmla="val 49995" name="adj1"/>
            </a:avLst>
          </a:prstGeom>
          <a:noFill/>
          <a:ln cap="flat" cmpd="sng" w="9525">
            <a:solidFill>
              <a:schemeClr val="dk2"/>
            </a:solidFill>
            <a:prstDash val="solid"/>
            <a:round/>
            <a:headEnd len="med" w="med" type="none"/>
            <a:tailEnd len="med" w="med" type="none"/>
          </a:ln>
        </p:spPr>
      </p:cxnSp>
      <p:sp>
        <p:nvSpPr>
          <p:cNvPr id="425" name="Google Shape;425;p15"/>
          <p:cNvSpPr txBox="1"/>
          <p:nvPr/>
        </p:nvSpPr>
        <p:spPr>
          <a:xfrm>
            <a:off x="988750" y="2205600"/>
            <a:ext cx="41967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US" sz="2000">
                <a:solidFill>
                  <a:schemeClr val="dk1"/>
                </a:solidFill>
              </a:rPr>
              <a:t>If it is an entire home/apartment, the price would be $256.28.</a:t>
            </a:r>
            <a:endParaRPr sz="2900"/>
          </a:p>
        </p:txBody>
      </p:sp>
      <p:sp>
        <p:nvSpPr>
          <p:cNvPr id="426" name="Google Shape;426;p15"/>
          <p:cNvSpPr txBox="1"/>
          <p:nvPr/>
        </p:nvSpPr>
        <p:spPr>
          <a:xfrm>
            <a:off x="3086100" y="3771900"/>
            <a:ext cx="54354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000"/>
              <a:t>If the number of reviews is less than 0.5, the value would be $341.60, which is higher than the listings with more reviews.</a:t>
            </a:r>
            <a:endParaRPr sz="2000"/>
          </a:p>
        </p:txBody>
      </p:sp>
      <p:sp>
        <p:nvSpPr>
          <p:cNvPr id="427" name="Google Shape;427;p15"/>
          <p:cNvSpPr txBox="1"/>
          <p:nvPr/>
        </p:nvSpPr>
        <p:spPr>
          <a:xfrm>
            <a:off x="5615000" y="5643575"/>
            <a:ext cx="53721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US" sz="2000">
                <a:solidFill>
                  <a:schemeClr val="dk1"/>
                </a:solidFill>
              </a:rPr>
              <a:t>If the availability for the listing is more than 349 days, the price would be $497.58.</a:t>
            </a:r>
            <a:endParaRPr sz="2000"/>
          </a:p>
        </p:txBody>
      </p:sp>
      <p:pic>
        <p:nvPicPr>
          <p:cNvPr id="428" name="Google Shape;428;p15">
            <a:hlinkClick action="ppaction://hlinksldjump" r:id="rId4"/>
          </p:cNvPr>
          <p:cNvPicPr preferRelativeResize="0"/>
          <p:nvPr/>
        </p:nvPicPr>
        <p:blipFill>
          <a:blip r:embed="rId5">
            <a:alphaModFix/>
          </a:blip>
          <a:stretch>
            <a:fillRect/>
          </a:stretch>
        </p:blipFill>
        <p:spPr>
          <a:xfrm>
            <a:off x="152400" y="4068950"/>
            <a:ext cx="2231228" cy="2231228"/>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sp>
        <p:nvSpPr>
          <p:cNvPr id="434" name="Google Shape;434;g23c41a23cdd_0_89"/>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435" name="Google Shape;435;g23c41a23cdd_0_89"/>
          <p:cNvPicPr preferRelativeResize="0"/>
          <p:nvPr/>
        </p:nvPicPr>
        <p:blipFill>
          <a:blip r:embed="rId3">
            <a:alphaModFix/>
          </a:blip>
          <a:stretch>
            <a:fillRect/>
          </a:stretch>
        </p:blipFill>
        <p:spPr>
          <a:xfrm>
            <a:off x="0" y="1681050"/>
            <a:ext cx="7684974" cy="4675301"/>
          </a:xfrm>
          <a:prstGeom prst="rect">
            <a:avLst/>
          </a:prstGeom>
          <a:noFill/>
          <a:ln>
            <a:noFill/>
          </a:ln>
        </p:spPr>
      </p:pic>
      <p:sp>
        <p:nvSpPr>
          <p:cNvPr id="436" name="Google Shape;436;g23c41a23cdd_0_89"/>
          <p:cNvSpPr txBox="1"/>
          <p:nvPr>
            <p:ph idx="4294967295" type="title"/>
          </p:nvPr>
        </p:nvSpPr>
        <p:spPr>
          <a:xfrm>
            <a:off x="988758" y="546416"/>
            <a:ext cx="10214400" cy="7488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accent1"/>
              </a:buClr>
              <a:buSzPts val="4800"/>
              <a:buFont typeface="Arial"/>
              <a:buNone/>
            </a:pPr>
            <a:r>
              <a:rPr lang="en-US" sz="3500"/>
              <a:t>Feature of </a:t>
            </a:r>
            <a:r>
              <a:rPr lang="en-US" sz="3500"/>
              <a:t>Importance</a:t>
            </a:r>
            <a:r>
              <a:rPr lang="en-US" sz="3500"/>
              <a:t> </a:t>
            </a:r>
            <a:endParaRPr/>
          </a:p>
        </p:txBody>
      </p:sp>
      <p:sp>
        <p:nvSpPr>
          <p:cNvPr id="437" name="Google Shape;437;g23c41a23cdd_0_89"/>
          <p:cNvSpPr txBox="1"/>
          <p:nvPr/>
        </p:nvSpPr>
        <p:spPr>
          <a:xfrm>
            <a:off x="7893900" y="1028700"/>
            <a:ext cx="4176600" cy="1616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550">
                <a:solidFill>
                  <a:srgbClr val="212121"/>
                </a:solidFill>
                <a:highlight>
                  <a:srgbClr val="FFFFFF"/>
                </a:highlight>
                <a:latin typeface="Courier New"/>
                <a:ea typeface="Courier New"/>
                <a:cs typeface="Courier New"/>
                <a:sym typeface="Courier New"/>
              </a:rPr>
              <a:t> 	</a:t>
            </a:r>
            <a:r>
              <a:rPr b="1" lang="en-US" sz="1550">
                <a:solidFill>
                  <a:srgbClr val="212121"/>
                </a:solidFill>
                <a:highlight>
                  <a:srgbClr val="FFFFFF"/>
                </a:highlight>
                <a:latin typeface="Courier New"/>
                <a:ea typeface="Courier New"/>
                <a:cs typeface="Courier New"/>
                <a:sym typeface="Courier New"/>
              </a:rPr>
              <a:t>importance </a:t>
            </a:r>
            <a:r>
              <a:rPr lang="en-US" sz="1550">
                <a:solidFill>
                  <a:srgbClr val="212121"/>
                </a:solidFill>
                <a:highlight>
                  <a:srgbClr val="FFFFFF"/>
                </a:highlight>
                <a:latin typeface="Courier New"/>
                <a:ea typeface="Courier New"/>
                <a:cs typeface="Courier New"/>
                <a:sym typeface="Courier New"/>
              </a:rPr>
              <a:t>         </a:t>
            </a:r>
            <a:r>
              <a:rPr b="1" lang="en-US" sz="1550">
                <a:solidFill>
                  <a:srgbClr val="212121"/>
                </a:solidFill>
                <a:highlight>
                  <a:srgbClr val="FFFFFF"/>
                </a:highlight>
                <a:latin typeface="Courier New"/>
                <a:ea typeface="Courier New"/>
                <a:cs typeface="Courier New"/>
                <a:sym typeface="Courier New"/>
              </a:rPr>
              <a:t>  feature</a:t>
            </a:r>
            <a:endParaRPr b="1" sz="1550">
              <a:solidFill>
                <a:srgbClr val="21212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US" sz="1550">
                <a:solidFill>
                  <a:srgbClr val="212121"/>
                </a:solidFill>
                <a:highlight>
                  <a:srgbClr val="FFFFFF"/>
                </a:highlight>
                <a:latin typeface="Courier New"/>
                <a:ea typeface="Courier New"/>
                <a:cs typeface="Courier New"/>
                <a:sym typeface="Courier New"/>
              </a:rPr>
              <a:t>1     0.368846   availability_365</a:t>
            </a:r>
            <a:endParaRPr sz="1550">
              <a:solidFill>
                <a:srgbClr val="21212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US" sz="1550">
                <a:solidFill>
                  <a:srgbClr val="212121"/>
                </a:solidFill>
                <a:highlight>
                  <a:srgbClr val="FFFFFF"/>
                </a:highlight>
                <a:latin typeface="Courier New"/>
                <a:ea typeface="Courier New"/>
                <a:cs typeface="Courier New"/>
                <a:sym typeface="Courier New"/>
              </a:rPr>
              <a:t>2     0.273389  number_of_reviews</a:t>
            </a:r>
            <a:endParaRPr sz="1550">
              <a:solidFill>
                <a:srgbClr val="21212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US" sz="1550">
                <a:solidFill>
                  <a:srgbClr val="212121"/>
                </a:solidFill>
                <a:highlight>
                  <a:srgbClr val="FFFFFF"/>
                </a:highlight>
                <a:latin typeface="Courier New"/>
                <a:ea typeface="Courier New"/>
                <a:cs typeface="Courier New"/>
                <a:sym typeface="Courier New"/>
              </a:rPr>
              <a:t>3     0.173820     minimum_nights</a:t>
            </a:r>
            <a:endParaRPr sz="1550">
              <a:solidFill>
                <a:srgbClr val="21212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US" sz="1550">
                <a:solidFill>
                  <a:srgbClr val="212121"/>
                </a:solidFill>
                <a:highlight>
                  <a:srgbClr val="FFFFFF"/>
                </a:highlight>
                <a:latin typeface="Courier New"/>
                <a:ea typeface="Courier New"/>
                <a:cs typeface="Courier New"/>
                <a:sym typeface="Courier New"/>
              </a:rPr>
              <a:t>4     0.080668          Manhattan</a:t>
            </a:r>
            <a:endParaRPr sz="1550">
              <a:solidFill>
                <a:srgbClr val="21212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US" sz="1550">
                <a:solidFill>
                  <a:srgbClr val="212121"/>
                </a:solidFill>
                <a:highlight>
                  <a:srgbClr val="FFFFFF"/>
                </a:highlight>
                <a:latin typeface="Courier New"/>
                <a:ea typeface="Courier New"/>
                <a:cs typeface="Courier New"/>
                <a:sym typeface="Courier New"/>
              </a:rPr>
              <a:t>5     0.046877    Entire home/apt</a:t>
            </a:r>
            <a:endParaRPr sz="1900"/>
          </a:p>
        </p:txBody>
      </p:sp>
      <p:sp>
        <p:nvSpPr>
          <p:cNvPr id="438" name="Google Shape;438;g23c41a23cdd_0_89"/>
          <p:cNvSpPr txBox="1"/>
          <p:nvPr/>
        </p:nvSpPr>
        <p:spPr>
          <a:xfrm>
            <a:off x="7684975" y="2914650"/>
            <a:ext cx="4385400" cy="3848100"/>
          </a:xfrm>
          <a:prstGeom prst="rect">
            <a:avLst/>
          </a:prstGeom>
          <a:noFill/>
          <a:ln>
            <a:noFill/>
          </a:ln>
        </p:spPr>
        <p:txBody>
          <a:bodyPr anchorCtr="0" anchor="t" bIns="91425" lIns="91425" spcFirstLastPara="1" rIns="91425" wrap="square" tIns="91425">
            <a:spAutoFit/>
          </a:bodyPr>
          <a:lstStyle/>
          <a:p>
            <a:pPr indent="-336550" lvl="0" marL="457200" rtl="0" algn="l">
              <a:spcBef>
                <a:spcPts val="0"/>
              </a:spcBef>
              <a:spcAft>
                <a:spcPts val="0"/>
              </a:spcAft>
              <a:buSzPts val="1700"/>
              <a:buChar char="●"/>
            </a:pPr>
            <a:r>
              <a:rPr b="1" lang="en-US" sz="1700"/>
              <a:t>availability_365</a:t>
            </a:r>
            <a:r>
              <a:rPr lang="en-US" sz="1700"/>
              <a:t>: Higher availability may lead to higher prices due to increased demand or costs related to property maintenance.</a:t>
            </a:r>
            <a:endParaRPr sz="1700"/>
          </a:p>
          <a:p>
            <a:pPr indent="-336550" lvl="0" marL="457200" rtl="0" algn="l">
              <a:spcBef>
                <a:spcPts val="0"/>
              </a:spcBef>
              <a:spcAft>
                <a:spcPts val="0"/>
              </a:spcAft>
              <a:buSzPts val="1700"/>
              <a:buChar char="●"/>
            </a:pPr>
            <a:r>
              <a:rPr b="1" lang="en-US" sz="1700"/>
              <a:t>number_of_reviews</a:t>
            </a:r>
            <a:r>
              <a:rPr lang="en-US" sz="1700"/>
              <a:t>: More reviews can indicate a popular listing, potentially allowing for higher pricing, while fewer reviews may require lower pricing to attract guests.</a:t>
            </a:r>
            <a:endParaRPr sz="1700"/>
          </a:p>
          <a:p>
            <a:pPr indent="-336550" lvl="0" marL="457200" rtl="0" algn="l">
              <a:spcBef>
                <a:spcPts val="0"/>
              </a:spcBef>
              <a:spcAft>
                <a:spcPts val="0"/>
              </a:spcAft>
              <a:buSzPts val="1700"/>
              <a:buChar char="●"/>
            </a:pPr>
            <a:r>
              <a:rPr b="1" lang="en-US" sz="1700"/>
              <a:t>minimum_nights</a:t>
            </a:r>
            <a:r>
              <a:rPr lang="en-US" sz="1700"/>
              <a:t>: Higher prices may be set for shorter stays to compensate for additional cleaning and management efforts between guests.</a:t>
            </a:r>
            <a:endParaRPr sz="1700"/>
          </a:p>
          <a:p>
            <a:pPr indent="0" lvl="0" marL="0" rtl="0" algn="l">
              <a:spcBef>
                <a:spcPts val="0"/>
              </a:spcBef>
              <a:spcAft>
                <a:spcPts val="0"/>
              </a:spcAft>
              <a:buNone/>
            </a:pPr>
            <a:r>
              <a:t/>
            </a:r>
            <a:endParaRPr sz="17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pic>
        <p:nvPicPr>
          <p:cNvPr id="443" name="Google Shape;443;p10"/>
          <p:cNvPicPr preferRelativeResize="0"/>
          <p:nvPr/>
        </p:nvPicPr>
        <p:blipFill>
          <a:blip r:embed="rId3">
            <a:alphaModFix/>
          </a:blip>
          <a:stretch>
            <a:fillRect/>
          </a:stretch>
        </p:blipFill>
        <p:spPr>
          <a:xfrm>
            <a:off x="0" y="0"/>
            <a:ext cx="12192000" cy="68580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sp>
        <p:nvSpPr>
          <p:cNvPr id="448" name="Google Shape;448;g23c671e164e_0_22"/>
          <p:cNvSpPr/>
          <p:nvPr/>
        </p:nvSpPr>
        <p:spPr>
          <a:xfrm>
            <a:off x="5914169" y="1396443"/>
            <a:ext cx="5643600" cy="3673800"/>
          </a:xfrm>
          <a:prstGeom prst="roundRect">
            <a:avLst>
              <a:gd fmla="val 5963" name="adj"/>
            </a:avLst>
          </a:prstGeom>
          <a:solidFill>
            <a:schemeClr val="accent1"/>
          </a:solidFill>
          <a:ln>
            <a:noFill/>
          </a:ln>
          <a:effectLst>
            <a:outerShdw blurRad="1270000" sx="90000" rotWithShape="0" algn="t" dir="5400000" dist="635000" sy="90000">
              <a:schemeClr val="dk1">
                <a:alpha val="20000"/>
              </a:scheme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49" name="Google Shape;449;g23c671e164e_0_22"/>
          <p:cNvSpPr/>
          <p:nvPr/>
        </p:nvSpPr>
        <p:spPr>
          <a:xfrm>
            <a:off x="634144" y="2523847"/>
            <a:ext cx="5371200" cy="3439500"/>
          </a:xfrm>
          <a:prstGeom prst="roundRect">
            <a:avLst>
              <a:gd fmla="val 5963" name="adj"/>
            </a:avLst>
          </a:prstGeom>
          <a:solidFill>
            <a:schemeClr val="lt1"/>
          </a:solidFill>
          <a:ln>
            <a:noFill/>
          </a:ln>
          <a:effectLst>
            <a:outerShdw blurRad="1270000" sx="90000" rotWithShape="0" algn="t" dir="5400000" dist="635000" sy="90000">
              <a:schemeClr val="dk1">
                <a:alpha val="20000"/>
              </a:scheme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50" name="Google Shape;450;g23c671e164e_0_22"/>
          <p:cNvSpPr/>
          <p:nvPr/>
        </p:nvSpPr>
        <p:spPr>
          <a:xfrm>
            <a:off x="634144" y="1416816"/>
            <a:ext cx="4476300" cy="1569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600">
                <a:solidFill>
                  <a:schemeClr val="accent1"/>
                </a:solidFill>
              </a:rPr>
              <a:t>Boosting</a:t>
            </a:r>
            <a:endParaRPr sz="1200"/>
          </a:p>
        </p:txBody>
      </p:sp>
      <p:grpSp>
        <p:nvGrpSpPr>
          <p:cNvPr id="451" name="Google Shape;451;g23c671e164e_0_22"/>
          <p:cNvGrpSpPr/>
          <p:nvPr/>
        </p:nvGrpSpPr>
        <p:grpSpPr>
          <a:xfrm>
            <a:off x="7033800" y="2002914"/>
            <a:ext cx="3495600" cy="2039961"/>
            <a:chOff x="7033800" y="1928543"/>
            <a:chExt cx="3495600" cy="2039961"/>
          </a:xfrm>
        </p:grpSpPr>
        <p:grpSp>
          <p:nvGrpSpPr>
            <p:cNvPr id="452" name="Google Shape;452;g23c671e164e_0_22"/>
            <p:cNvGrpSpPr/>
            <p:nvPr/>
          </p:nvGrpSpPr>
          <p:grpSpPr>
            <a:xfrm>
              <a:off x="7033800" y="2862155"/>
              <a:ext cx="3495600" cy="1106349"/>
              <a:chOff x="6118320" y="1901678"/>
              <a:chExt cx="3495600" cy="1106349"/>
            </a:xfrm>
          </p:grpSpPr>
          <p:sp>
            <p:nvSpPr>
              <p:cNvPr id="453" name="Google Shape;453;g23c671e164e_0_22"/>
              <p:cNvSpPr txBox="1"/>
              <p:nvPr/>
            </p:nvSpPr>
            <p:spPr>
              <a:xfrm>
                <a:off x="6186582" y="1901678"/>
                <a:ext cx="3359100" cy="429000"/>
              </a:xfrm>
              <a:prstGeom prst="rect">
                <a:avLst/>
              </a:prstGeom>
              <a:noFill/>
              <a:ln>
                <a:noFill/>
              </a:ln>
            </p:spPr>
            <p:txBody>
              <a:bodyPr anchorCtr="0" anchor="t" bIns="0" lIns="0" spcFirstLastPara="1" rIns="0" wrap="square" tIns="13325">
                <a:spAutoFit/>
              </a:bodyPr>
              <a:lstStyle/>
              <a:p>
                <a:pPr indent="0" lvl="0" marL="0" marR="0" rtl="0" algn="ctr">
                  <a:lnSpc>
                    <a:spcPct val="100000"/>
                  </a:lnSpc>
                  <a:spcBef>
                    <a:spcPts val="0"/>
                  </a:spcBef>
                  <a:spcAft>
                    <a:spcPts val="0"/>
                  </a:spcAft>
                  <a:buNone/>
                </a:pPr>
                <a:r>
                  <a:rPr lang="en-US" sz="2700">
                    <a:solidFill>
                      <a:schemeClr val="lt1"/>
                    </a:solidFill>
                    <a:extLst>
                      <a:ext uri="http://customooxmlschemas.google.com/">
                        <go:slidesCustomData xmlns:go="http://customooxmlschemas.google.com/" textRoundtripDataId="2"/>
                      </a:ext>
                    </a:extLst>
                  </a:rPr>
                  <a:t>Train</a:t>
                </a:r>
                <a:r>
                  <a:rPr lang="en-US" sz="2700">
                    <a:solidFill>
                      <a:schemeClr val="lt1"/>
                    </a:solidFill>
                  </a:rPr>
                  <a:t> RMSE: 464.618</a:t>
                </a:r>
                <a:endParaRPr sz="2700"/>
              </a:p>
            </p:txBody>
          </p:sp>
          <p:sp>
            <p:nvSpPr>
              <p:cNvPr id="454" name="Google Shape;454;g23c671e164e_0_22"/>
              <p:cNvSpPr txBox="1"/>
              <p:nvPr/>
            </p:nvSpPr>
            <p:spPr>
              <a:xfrm>
                <a:off x="6118320" y="2579027"/>
                <a:ext cx="3495600" cy="429000"/>
              </a:xfrm>
              <a:prstGeom prst="rect">
                <a:avLst/>
              </a:prstGeom>
              <a:noFill/>
              <a:ln>
                <a:noFill/>
              </a:ln>
            </p:spPr>
            <p:txBody>
              <a:bodyPr anchorCtr="0" anchor="t" bIns="0" lIns="0" spcFirstLastPara="1" rIns="0" wrap="square" tIns="13325">
                <a:spAutoFit/>
              </a:bodyPr>
              <a:lstStyle/>
              <a:p>
                <a:pPr indent="-12700" lvl="0" marL="12700" marR="5080" rtl="0" algn="ctr">
                  <a:spcBef>
                    <a:spcPts val="0"/>
                  </a:spcBef>
                  <a:spcAft>
                    <a:spcPts val="0"/>
                  </a:spcAft>
                  <a:buNone/>
                </a:pPr>
                <a:r>
                  <a:rPr lang="en-US" sz="2700">
                    <a:solidFill>
                      <a:schemeClr val="lt1"/>
                    </a:solidFill>
                  </a:rPr>
                  <a:t>Test RMSE: 456.614</a:t>
                </a:r>
                <a:endParaRPr sz="2700"/>
              </a:p>
            </p:txBody>
          </p:sp>
        </p:grpSp>
        <p:pic>
          <p:nvPicPr>
            <p:cNvPr id="455" name="Google Shape;455;g23c671e164e_0_22"/>
            <p:cNvPicPr preferRelativeResize="0"/>
            <p:nvPr/>
          </p:nvPicPr>
          <p:blipFill rotWithShape="1">
            <a:blip r:embed="rId3">
              <a:alphaModFix/>
            </a:blip>
            <a:srcRect b="0" l="0" r="0" t="0"/>
            <a:stretch/>
          </p:blipFill>
          <p:spPr>
            <a:xfrm>
              <a:off x="8357101" y="1928543"/>
              <a:ext cx="849073" cy="849073"/>
            </a:xfrm>
            <a:prstGeom prst="rect">
              <a:avLst/>
            </a:prstGeom>
            <a:noFill/>
            <a:ln>
              <a:noFill/>
            </a:ln>
          </p:spPr>
        </p:pic>
      </p:grpSp>
      <p:sp>
        <p:nvSpPr>
          <p:cNvPr id="456" name="Google Shape;456;g23c671e164e_0_22"/>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57" name="Google Shape;457;g23c671e164e_0_22"/>
          <p:cNvSpPr txBox="1"/>
          <p:nvPr/>
        </p:nvSpPr>
        <p:spPr>
          <a:xfrm>
            <a:off x="1081600" y="2920750"/>
            <a:ext cx="4476300" cy="2645700"/>
          </a:xfrm>
          <a:prstGeom prst="rect">
            <a:avLst/>
          </a:prstGeom>
          <a:noFill/>
          <a:ln>
            <a:noFill/>
          </a:ln>
        </p:spPr>
        <p:txBody>
          <a:bodyPr anchorCtr="0" anchor="t" bIns="0" lIns="0" spcFirstLastPara="1" rIns="0" wrap="square" tIns="13325">
            <a:spAutoFit/>
          </a:bodyPr>
          <a:lstStyle/>
          <a:p>
            <a:pPr indent="-12700" lvl="0" marL="12700" marR="5080" rtl="0" algn="l">
              <a:spcBef>
                <a:spcPts val="0"/>
              </a:spcBef>
              <a:spcAft>
                <a:spcPts val="0"/>
              </a:spcAft>
              <a:buNone/>
            </a:pPr>
            <a:r>
              <a:rPr b="1" lang="en-US" sz="1900">
                <a:solidFill>
                  <a:schemeClr val="dk1"/>
                </a:solidFill>
              </a:rPr>
              <a:t>Decision</a:t>
            </a:r>
            <a:r>
              <a:rPr b="1" lang="en-US" sz="1900">
                <a:solidFill>
                  <a:schemeClr val="dk1"/>
                </a:solidFill>
              </a:rPr>
              <a:t> Tree Boosting:</a:t>
            </a:r>
            <a:endParaRPr b="1" sz="1900">
              <a:solidFill>
                <a:schemeClr val="dk1"/>
              </a:solidFill>
            </a:endParaRPr>
          </a:p>
          <a:p>
            <a:pPr indent="-12700" lvl="0" marL="12700" marR="5080" rtl="0" algn="l">
              <a:spcBef>
                <a:spcPts val="0"/>
              </a:spcBef>
              <a:spcAft>
                <a:spcPts val="0"/>
              </a:spcAft>
              <a:buNone/>
            </a:pPr>
            <a:r>
              <a:t/>
            </a:r>
            <a:endParaRPr b="1" sz="1900">
              <a:solidFill>
                <a:schemeClr val="dk1"/>
              </a:solidFill>
            </a:endParaRPr>
          </a:p>
          <a:p>
            <a:pPr indent="-12700" lvl="0" marL="12700" marR="5080" rtl="0" algn="l">
              <a:spcBef>
                <a:spcPts val="0"/>
              </a:spcBef>
              <a:spcAft>
                <a:spcPts val="0"/>
              </a:spcAft>
              <a:buNone/>
            </a:pPr>
            <a:r>
              <a:t/>
            </a:r>
            <a:endParaRPr b="1" sz="1900">
              <a:solidFill>
                <a:schemeClr val="dk1"/>
              </a:solidFill>
            </a:endParaRPr>
          </a:p>
          <a:p>
            <a:pPr indent="0" lvl="0" marL="0" marR="5080" rtl="0" algn="l">
              <a:spcBef>
                <a:spcPts val="0"/>
              </a:spcBef>
              <a:spcAft>
                <a:spcPts val="0"/>
              </a:spcAft>
              <a:buNone/>
            </a:pPr>
            <a:r>
              <a:rPr lang="en-US" sz="1900">
                <a:solidFill>
                  <a:schemeClr val="dk1"/>
                </a:solidFill>
              </a:rPr>
              <a:t>Number of Reviews: 0.547</a:t>
            </a:r>
            <a:endParaRPr sz="1900">
              <a:solidFill>
                <a:schemeClr val="dk1"/>
              </a:solidFill>
            </a:endParaRPr>
          </a:p>
          <a:p>
            <a:pPr indent="0" lvl="0" marL="0" marR="5080" rtl="0" algn="l">
              <a:spcBef>
                <a:spcPts val="0"/>
              </a:spcBef>
              <a:spcAft>
                <a:spcPts val="0"/>
              </a:spcAft>
              <a:buNone/>
            </a:pPr>
            <a:r>
              <a:rPr lang="en-US" sz="1900">
                <a:solidFill>
                  <a:schemeClr val="dk1"/>
                </a:solidFill>
              </a:rPr>
              <a:t>Manhattan: 0.38</a:t>
            </a:r>
            <a:endParaRPr sz="1900">
              <a:solidFill>
                <a:schemeClr val="dk1"/>
              </a:solidFill>
            </a:endParaRPr>
          </a:p>
          <a:p>
            <a:pPr indent="0" lvl="0" marL="0" marR="5080" rtl="0" algn="l">
              <a:spcBef>
                <a:spcPts val="0"/>
              </a:spcBef>
              <a:spcAft>
                <a:spcPts val="0"/>
              </a:spcAft>
              <a:buNone/>
            </a:pPr>
            <a:r>
              <a:rPr lang="en-US" sz="1900">
                <a:solidFill>
                  <a:schemeClr val="dk1"/>
                </a:solidFill>
              </a:rPr>
              <a:t>Availability_365: 0.072</a:t>
            </a:r>
            <a:endParaRPr sz="1900">
              <a:solidFill>
                <a:schemeClr val="dk1"/>
              </a:solidFill>
            </a:endParaRPr>
          </a:p>
          <a:p>
            <a:pPr indent="0" lvl="0" marL="0" marR="5080" rtl="0" algn="l">
              <a:spcBef>
                <a:spcPts val="0"/>
              </a:spcBef>
              <a:spcAft>
                <a:spcPts val="0"/>
              </a:spcAft>
              <a:buNone/>
            </a:pPr>
            <a:r>
              <a:t/>
            </a:r>
            <a:endParaRPr b="1" sz="1900">
              <a:solidFill>
                <a:schemeClr val="dk1"/>
              </a:solidFill>
            </a:endParaRPr>
          </a:p>
          <a:p>
            <a:pPr indent="0" lvl="0" marL="0" marR="5080" rtl="0" algn="l">
              <a:spcBef>
                <a:spcPts val="0"/>
              </a:spcBef>
              <a:spcAft>
                <a:spcPts val="0"/>
              </a:spcAft>
              <a:buNone/>
            </a:pPr>
            <a:r>
              <a:t/>
            </a:r>
            <a:endParaRPr sz="1900">
              <a:solidFill>
                <a:schemeClr val="dk1"/>
              </a:solidFill>
            </a:endParaRPr>
          </a:p>
          <a:p>
            <a:pPr indent="-12700" lvl="0" marL="12700" marR="5080" rtl="0" algn="l">
              <a:spcBef>
                <a:spcPts val="0"/>
              </a:spcBef>
              <a:spcAft>
                <a:spcPts val="0"/>
              </a:spcAft>
              <a:buNone/>
            </a:pPr>
            <a:r>
              <a:rPr lang="en-US" sz="1900">
                <a:solidFill>
                  <a:schemeClr val="dk1"/>
                </a:solidFill>
              </a:rPr>
              <a:t> </a:t>
            </a:r>
            <a:endParaRPr sz="1500">
              <a:solidFill>
                <a:schemeClr val="dk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sp>
        <p:nvSpPr>
          <p:cNvPr id="463" name="Google Shape;463;g23dfe2f0f22_0_0"/>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graphicFrame>
        <p:nvGraphicFramePr>
          <p:cNvPr id="464" name="Google Shape;464;g23dfe2f0f22_0_0"/>
          <p:cNvGraphicFramePr/>
          <p:nvPr/>
        </p:nvGraphicFramePr>
        <p:xfrm>
          <a:off x="2027150" y="2688485"/>
          <a:ext cx="3000000" cy="3000000"/>
        </p:xfrm>
        <a:graphic>
          <a:graphicData uri="http://schemas.openxmlformats.org/drawingml/2006/table">
            <a:tbl>
              <a:tblPr>
                <a:noFill/>
                <a:tableStyleId>{0BCEB3EC-313A-42F1-A368-62E1503E0CED}</a:tableStyleId>
              </a:tblPr>
              <a:tblGrid>
                <a:gridCol w="1435700"/>
                <a:gridCol w="1372875"/>
                <a:gridCol w="1273025"/>
                <a:gridCol w="1185625"/>
                <a:gridCol w="1435225"/>
                <a:gridCol w="1435225"/>
              </a:tblGrid>
              <a:tr h="758100">
                <a:tc>
                  <a:txBody>
                    <a:bodyPr/>
                    <a:lstStyle/>
                    <a:p>
                      <a:pPr indent="0" lvl="0" marL="0" rtl="0" algn="l">
                        <a:spcBef>
                          <a:spcPts val="0"/>
                        </a:spcBef>
                        <a:spcAft>
                          <a:spcPts val="0"/>
                        </a:spcAft>
                        <a:buNone/>
                      </a:pPr>
                      <a:r>
                        <a:rPr b="1" lang="en-US">
                          <a:solidFill>
                            <a:srgbClr val="FF5A5E"/>
                          </a:solidFill>
                          <a:latin typeface="Josefin Sans"/>
                          <a:ea typeface="Josefin Sans"/>
                          <a:cs typeface="Josefin Sans"/>
                          <a:sym typeface="Josefin Sans"/>
                        </a:rPr>
                        <a:t>Model</a:t>
                      </a:r>
                      <a:endParaRPr b="1">
                        <a:solidFill>
                          <a:srgbClr val="FF5A5E"/>
                        </a:solidFill>
                        <a:latin typeface="Josefin Sans"/>
                        <a:ea typeface="Josefin Sans"/>
                        <a:cs typeface="Josefin Sans"/>
                        <a:sym typeface="Josefin Sans"/>
                      </a:endParaRPr>
                    </a:p>
                  </a:txBody>
                  <a:tcPr marT="91425" marB="91425" marR="91425" marL="91425">
                    <a:solidFill>
                      <a:srgbClr val="FF5A60">
                        <a:alpha val="23130"/>
                      </a:srgbClr>
                    </a:solidFill>
                  </a:tcPr>
                </a:tc>
                <a:tc>
                  <a:txBody>
                    <a:bodyPr/>
                    <a:lstStyle/>
                    <a:p>
                      <a:pPr indent="0" lvl="0" marL="0" rtl="0" algn="l">
                        <a:spcBef>
                          <a:spcPts val="0"/>
                        </a:spcBef>
                        <a:spcAft>
                          <a:spcPts val="0"/>
                        </a:spcAft>
                        <a:buNone/>
                      </a:pPr>
                      <a:r>
                        <a:rPr b="1" lang="en-US">
                          <a:solidFill>
                            <a:srgbClr val="FF5A5E"/>
                          </a:solidFill>
                          <a:latin typeface="Josefin Sans"/>
                          <a:ea typeface="Josefin Sans"/>
                          <a:cs typeface="Josefin Sans"/>
                          <a:sym typeface="Josefin Sans"/>
                        </a:rPr>
                        <a:t>Baseline</a:t>
                      </a:r>
                      <a:endParaRPr b="1">
                        <a:solidFill>
                          <a:srgbClr val="FF5A5E"/>
                        </a:solidFill>
                        <a:latin typeface="Josefin Sans"/>
                        <a:ea typeface="Josefin Sans"/>
                        <a:cs typeface="Josefin Sans"/>
                        <a:sym typeface="Josefin Sans"/>
                      </a:endParaRPr>
                    </a:p>
                  </a:txBody>
                  <a:tcPr marT="91425" marB="91425" marR="91425" marL="91425">
                    <a:solidFill>
                      <a:srgbClr val="FF5A60">
                        <a:alpha val="23130"/>
                      </a:srgbClr>
                    </a:solidFill>
                  </a:tcPr>
                </a:tc>
                <a:tc>
                  <a:txBody>
                    <a:bodyPr/>
                    <a:lstStyle/>
                    <a:p>
                      <a:pPr indent="0" lvl="0" marL="0" rtl="0" algn="l">
                        <a:spcBef>
                          <a:spcPts val="0"/>
                        </a:spcBef>
                        <a:spcAft>
                          <a:spcPts val="0"/>
                        </a:spcAft>
                        <a:buNone/>
                      </a:pPr>
                      <a:r>
                        <a:rPr b="1" lang="en-US">
                          <a:solidFill>
                            <a:srgbClr val="FF5A5E"/>
                          </a:solidFill>
                          <a:latin typeface="Josefin Sans"/>
                          <a:ea typeface="Josefin Sans"/>
                          <a:cs typeface="Josefin Sans"/>
                          <a:sym typeface="Josefin Sans"/>
                        </a:rPr>
                        <a:t>Linear</a:t>
                      </a:r>
                      <a:endParaRPr b="1">
                        <a:solidFill>
                          <a:srgbClr val="FF5A5E"/>
                        </a:solidFill>
                        <a:latin typeface="Josefin Sans"/>
                        <a:ea typeface="Josefin Sans"/>
                        <a:cs typeface="Josefin Sans"/>
                        <a:sym typeface="Josefin Sans"/>
                      </a:endParaRPr>
                    </a:p>
                  </a:txBody>
                  <a:tcPr marT="91425" marB="91425" marR="91425" marL="91425">
                    <a:solidFill>
                      <a:srgbClr val="FF5A60">
                        <a:alpha val="23130"/>
                      </a:srgbClr>
                    </a:solidFill>
                  </a:tcPr>
                </a:tc>
                <a:tc>
                  <a:txBody>
                    <a:bodyPr/>
                    <a:lstStyle/>
                    <a:p>
                      <a:pPr indent="0" lvl="0" marL="0" rtl="0" algn="l">
                        <a:spcBef>
                          <a:spcPts val="0"/>
                        </a:spcBef>
                        <a:spcAft>
                          <a:spcPts val="0"/>
                        </a:spcAft>
                        <a:buNone/>
                      </a:pPr>
                      <a:r>
                        <a:rPr b="1" lang="en-US">
                          <a:solidFill>
                            <a:srgbClr val="FF5A5E"/>
                          </a:solidFill>
                          <a:latin typeface="Josefin Sans"/>
                          <a:ea typeface="Josefin Sans"/>
                          <a:cs typeface="Josefin Sans"/>
                          <a:sym typeface="Josefin Sans"/>
                        </a:rPr>
                        <a:t>KNN</a:t>
                      </a:r>
                      <a:endParaRPr b="1">
                        <a:solidFill>
                          <a:srgbClr val="FF5A5E"/>
                        </a:solidFill>
                        <a:latin typeface="Josefin Sans"/>
                        <a:ea typeface="Josefin Sans"/>
                        <a:cs typeface="Josefin Sans"/>
                        <a:sym typeface="Josefin Sans"/>
                      </a:endParaRPr>
                    </a:p>
                  </a:txBody>
                  <a:tcPr marT="91425" marB="91425" marR="91425" marL="91425">
                    <a:solidFill>
                      <a:srgbClr val="FF5A60">
                        <a:alpha val="23130"/>
                      </a:srgbClr>
                    </a:solidFill>
                  </a:tcPr>
                </a:tc>
                <a:tc>
                  <a:txBody>
                    <a:bodyPr/>
                    <a:lstStyle/>
                    <a:p>
                      <a:pPr indent="0" lvl="0" marL="0" rtl="0" algn="l">
                        <a:spcBef>
                          <a:spcPts val="0"/>
                        </a:spcBef>
                        <a:spcAft>
                          <a:spcPts val="0"/>
                        </a:spcAft>
                        <a:buNone/>
                      </a:pPr>
                      <a:r>
                        <a:rPr b="1" lang="en-US">
                          <a:solidFill>
                            <a:srgbClr val="FF5A5E"/>
                          </a:solidFill>
                          <a:latin typeface="Josefin Sans"/>
                          <a:ea typeface="Josefin Sans"/>
                          <a:cs typeface="Josefin Sans"/>
                          <a:sym typeface="Josefin Sans"/>
                        </a:rPr>
                        <a:t>Decision Tree</a:t>
                      </a:r>
                      <a:endParaRPr b="1">
                        <a:solidFill>
                          <a:srgbClr val="FF5A5E"/>
                        </a:solidFill>
                        <a:latin typeface="Josefin Sans"/>
                        <a:ea typeface="Josefin Sans"/>
                        <a:cs typeface="Josefin Sans"/>
                        <a:sym typeface="Josefin Sans"/>
                      </a:endParaRPr>
                    </a:p>
                  </a:txBody>
                  <a:tcPr marT="91425" marB="91425" marR="91425" marL="91425">
                    <a:solidFill>
                      <a:srgbClr val="FF5A60">
                        <a:alpha val="23130"/>
                      </a:srgbClr>
                    </a:solidFill>
                  </a:tcPr>
                </a:tc>
                <a:tc>
                  <a:txBody>
                    <a:bodyPr/>
                    <a:lstStyle/>
                    <a:p>
                      <a:pPr indent="0" lvl="0" marL="0" rtl="0" algn="l">
                        <a:spcBef>
                          <a:spcPts val="0"/>
                        </a:spcBef>
                        <a:spcAft>
                          <a:spcPts val="0"/>
                        </a:spcAft>
                        <a:buNone/>
                      </a:pPr>
                      <a:r>
                        <a:rPr b="1" lang="en-US">
                          <a:solidFill>
                            <a:srgbClr val="FFFFFF"/>
                          </a:solidFill>
                          <a:latin typeface="Josefin Sans"/>
                          <a:ea typeface="Josefin Sans"/>
                          <a:cs typeface="Josefin Sans"/>
                          <a:sym typeface="Josefin Sans"/>
                        </a:rPr>
                        <a:t>Random Forest</a:t>
                      </a:r>
                      <a:endParaRPr b="1">
                        <a:solidFill>
                          <a:srgbClr val="FFFFFF"/>
                        </a:solidFill>
                        <a:latin typeface="Josefin Sans"/>
                        <a:ea typeface="Josefin Sans"/>
                        <a:cs typeface="Josefin Sans"/>
                        <a:sym typeface="Josefin Sans"/>
                      </a:endParaRPr>
                    </a:p>
                  </a:txBody>
                  <a:tcPr marT="91425" marB="91425" marR="91425" marL="91425">
                    <a:solidFill>
                      <a:srgbClr val="FF5A5E"/>
                    </a:solidFill>
                  </a:tcPr>
                </a:tc>
              </a:tr>
              <a:tr h="722950">
                <a:tc>
                  <a:txBody>
                    <a:bodyPr/>
                    <a:lstStyle/>
                    <a:p>
                      <a:pPr indent="0" lvl="0" marL="0" rtl="0" algn="l">
                        <a:spcBef>
                          <a:spcPts val="0"/>
                        </a:spcBef>
                        <a:spcAft>
                          <a:spcPts val="0"/>
                        </a:spcAft>
                        <a:buNone/>
                      </a:pPr>
                      <a:r>
                        <a:rPr lang="en-US">
                          <a:latin typeface="Josefin Sans"/>
                          <a:ea typeface="Josefin Sans"/>
                          <a:cs typeface="Josefin Sans"/>
                          <a:sym typeface="Josefin Sans"/>
                        </a:rPr>
                        <a:t>RMSE</a:t>
                      </a:r>
                      <a:endParaRPr>
                        <a:latin typeface="Josefin Sans"/>
                        <a:ea typeface="Josefin Sans"/>
                        <a:cs typeface="Josefin Sans"/>
                        <a:sym typeface="Josefin Sans"/>
                      </a:endParaRPr>
                    </a:p>
                  </a:txBody>
                  <a:tcPr marT="91425" marB="91425" marR="91425" marL="91425" anchor="ctr"/>
                </a:tc>
                <a:tc>
                  <a:txBody>
                    <a:bodyPr/>
                    <a:lstStyle/>
                    <a:p>
                      <a:pPr indent="0" lvl="0" marL="0" rtl="0" algn="l">
                        <a:spcBef>
                          <a:spcPts val="0"/>
                        </a:spcBef>
                        <a:spcAft>
                          <a:spcPts val="0"/>
                        </a:spcAft>
                        <a:buNone/>
                      </a:pPr>
                      <a:r>
                        <a:rPr lang="en-US">
                          <a:latin typeface="Josefin Sans"/>
                          <a:ea typeface="Josefin Sans"/>
                          <a:cs typeface="Josefin Sans"/>
                          <a:sym typeface="Josefin Sans"/>
                        </a:rPr>
                        <a:t>385</a:t>
                      </a:r>
                      <a:endParaRPr>
                        <a:latin typeface="Josefin Sans"/>
                        <a:ea typeface="Josefin Sans"/>
                        <a:cs typeface="Josefin Sans"/>
                        <a:sym typeface="Josefin Sans"/>
                      </a:endParaRPr>
                    </a:p>
                  </a:txBody>
                  <a:tcPr marT="91425" marB="91425" marR="91425" marL="91425" anchor="ctr"/>
                </a:tc>
                <a:tc>
                  <a:txBody>
                    <a:bodyPr/>
                    <a:lstStyle/>
                    <a:p>
                      <a:pPr indent="0" lvl="0" marL="0" rtl="0" algn="l">
                        <a:spcBef>
                          <a:spcPts val="0"/>
                        </a:spcBef>
                        <a:spcAft>
                          <a:spcPts val="0"/>
                        </a:spcAft>
                        <a:buNone/>
                      </a:pPr>
                      <a:r>
                        <a:rPr lang="en-US">
                          <a:latin typeface="Josefin Sans"/>
                          <a:ea typeface="Josefin Sans"/>
                          <a:cs typeface="Josefin Sans"/>
                          <a:sym typeface="Josefin Sans"/>
                        </a:rPr>
                        <a:t>372</a:t>
                      </a:r>
                      <a:endParaRPr>
                        <a:latin typeface="Josefin Sans"/>
                        <a:ea typeface="Josefin Sans"/>
                        <a:cs typeface="Josefin Sans"/>
                        <a:sym typeface="Josefin Sans"/>
                      </a:endParaRPr>
                    </a:p>
                  </a:txBody>
                  <a:tcPr marT="91425" marB="91425" marR="91425" marL="91425" anchor="ctr"/>
                </a:tc>
                <a:tc>
                  <a:txBody>
                    <a:bodyPr/>
                    <a:lstStyle/>
                    <a:p>
                      <a:pPr indent="0" lvl="0" marL="0" rtl="0" algn="l">
                        <a:lnSpc>
                          <a:spcPct val="115000"/>
                        </a:lnSpc>
                        <a:spcBef>
                          <a:spcPts val="0"/>
                        </a:spcBef>
                        <a:spcAft>
                          <a:spcPts val="0"/>
                        </a:spcAft>
                        <a:buClr>
                          <a:srgbClr val="000000"/>
                        </a:buClr>
                        <a:buSzPts val="1100"/>
                        <a:buFont typeface="Arial"/>
                        <a:buNone/>
                      </a:pPr>
                      <a:r>
                        <a:rPr lang="en-US">
                          <a:latin typeface="Josefin Sans"/>
                          <a:ea typeface="Josefin Sans"/>
                          <a:cs typeface="Josefin Sans"/>
                          <a:sym typeface="Josefin Sans"/>
                        </a:rPr>
                        <a:t>392</a:t>
                      </a:r>
                      <a:endParaRPr>
                        <a:latin typeface="Josefin Sans"/>
                        <a:ea typeface="Josefin Sans"/>
                        <a:cs typeface="Josefin Sans"/>
                        <a:sym typeface="Josefin Sans"/>
                      </a:endParaRPr>
                    </a:p>
                  </a:txBody>
                  <a:tcPr marT="91425" marB="91425" marR="91425" marL="91425" anchor="ctr"/>
                </a:tc>
                <a:tc>
                  <a:txBody>
                    <a:bodyPr/>
                    <a:lstStyle/>
                    <a:p>
                      <a:pPr indent="0" lvl="0" marL="0" rtl="0" algn="l">
                        <a:spcBef>
                          <a:spcPts val="0"/>
                        </a:spcBef>
                        <a:spcAft>
                          <a:spcPts val="0"/>
                        </a:spcAft>
                        <a:buNone/>
                      </a:pPr>
                      <a:r>
                        <a:rPr lang="en-US">
                          <a:latin typeface="Josefin Sans"/>
                          <a:ea typeface="Josefin Sans"/>
                          <a:cs typeface="Josefin Sans"/>
                          <a:sym typeface="Josefin Sans"/>
                        </a:rPr>
                        <a:t>366.42</a:t>
                      </a:r>
                      <a:endParaRPr>
                        <a:latin typeface="Josefin Sans"/>
                        <a:ea typeface="Josefin Sans"/>
                        <a:cs typeface="Josefin Sans"/>
                        <a:sym typeface="Josefin Sans"/>
                      </a:endParaRPr>
                    </a:p>
                  </a:txBody>
                  <a:tcPr marT="91425" marB="91425" marR="91425" marL="91425" anchor="ctr"/>
                </a:tc>
                <a:tc>
                  <a:txBody>
                    <a:bodyPr/>
                    <a:lstStyle/>
                    <a:p>
                      <a:pPr indent="0" lvl="0" marL="0" rtl="0" algn="l">
                        <a:spcBef>
                          <a:spcPts val="0"/>
                        </a:spcBef>
                        <a:spcAft>
                          <a:spcPts val="0"/>
                        </a:spcAft>
                        <a:buNone/>
                      </a:pPr>
                      <a:r>
                        <a:rPr lang="en-US">
                          <a:solidFill>
                            <a:srgbClr val="FFFFFF"/>
                          </a:solidFill>
                          <a:latin typeface="Josefin Sans"/>
                          <a:ea typeface="Josefin Sans"/>
                          <a:cs typeface="Josefin Sans"/>
                          <a:sym typeface="Josefin Sans"/>
                        </a:rPr>
                        <a:t>352.77</a:t>
                      </a:r>
                      <a:endParaRPr>
                        <a:solidFill>
                          <a:srgbClr val="FFFFFF"/>
                        </a:solidFill>
                        <a:latin typeface="Josefin Sans"/>
                        <a:ea typeface="Josefin Sans"/>
                        <a:cs typeface="Josefin Sans"/>
                        <a:sym typeface="Josefin Sans"/>
                      </a:endParaRPr>
                    </a:p>
                  </a:txBody>
                  <a:tcPr marT="91425" marB="91425" marR="91425" marL="91425" anchor="ctr">
                    <a:solidFill>
                      <a:srgbClr val="FF5A5E"/>
                    </a:solidFill>
                  </a:tcPr>
                </a:tc>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sp>
        <p:nvSpPr>
          <p:cNvPr id="469" name="Google Shape;469;p1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70" name="Google Shape;470;p17"/>
          <p:cNvSpPr txBox="1"/>
          <p:nvPr/>
        </p:nvSpPr>
        <p:spPr>
          <a:xfrm>
            <a:off x="1752000" y="2936400"/>
            <a:ext cx="8688000" cy="985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5200">
                <a:solidFill>
                  <a:schemeClr val="accent1"/>
                </a:solidFill>
              </a:rPr>
              <a:t>Thank you!</a:t>
            </a:r>
            <a:endParaRPr b="1" sz="5200">
              <a:solidFill>
                <a:schemeClr val="accent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pic>
        <p:nvPicPr>
          <p:cNvPr id="187" name="Google Shape;187;g23c671e164e_1_10"/>
          <p:cNvPicPr preferRelativeResize="0"/>
          <p:nvPr>
            <p:ph idx="2" type="pic"/>
          </p:nvPr>
        </p:nvPicPr>
        <p:blipFill rotWithShape="1">
          <a:blip r:embed="rId3">
            <a:alphaModFix/>
          </a:blip>
          <a:srcRect b="7813" l="0" r="0" t="7813"/>
          <a:stretch/>
        </p:blipFill>
        <p:spPr>
          <a:xfrm>
            <a:off x="0" y="0"/>
            <a:ext cx="12191999" cy="6858001"/>
          </a:xfrm>
          <a:prstGeom prst="rect">
            <a:avLst/>
          </a:prstGeom>
          <a:noFill/>
          <a:ln>
            <a:noFill/>
          </a:ln>
        </p:spPr>
      </p:pic>
      <p:sp>
        <p:nvSpPr>
          <p:cNvPr id="188" name="Google Shape;188;g23c671e164e_1_10"/>
          <p:cNvSpPr/>
          <p:nvPr/>
        </p:nvSpPr>
        <p:spPr>
          <a:xfrm>
            <a:off x="0" y="0"/>
            <a:ext cx="12192000" cy="6858000"/>
          </a:xfrm>
          <a:prstGeom prst="rect">
            <a:avLst/>
          </a:prstGeom>
          <a:solidFill>
            <a:srgbClr val="E0666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89" name="Google Shape;189;g23c671e164e_1_10"/>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190" name="Google Shape;190;g23c671e164e_1_10"/>
          <p:cNvSpPr txBox="1"/>
          <p:nvPr>
            <p:ph type="title"/>
          </p:nvPr>
        </p:nvSpPr>
        <p:spPr>
          <a:xfrm>
            <a:off x="988758" y="546416"/>
            <a:ext cx="10214400" cy="7488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lt1"/>
              </a:buClr>
              <a:buSzPts val="4800"/>
              <a:buFont typeface="Arial"/>
              <a:buNone/>
            </a:pPr>
            <a:r>
              <a:rPr lang="en-US">
                <a:solidFill>
                  <a:schemeClr val="lt1"/>
                </a:solidFill>
              </a:rPr>
              <a:t>Why this dataset?</a:t>
            </a:r>
            <a:endParaRPr>
              <a:solidFill>
                <a:schemeClr val="lt1"/>
              </a:solidFill>
            </a:endParaRPr>
          </a:p>
        </p:txBody>
      </p:sp>
      <p:grpSp>
        <p:nvGrpSpPr>
          <p:cNvPr id="191" name="Google Shape;191;g23c671e164e_1_10"/>
          <p:cNvGrpSpPr/>
          <p:nvPr/>
        </p:nvGrpSpPr>
        <p:grpSpPr>
          <a:xfrm>
            <a:off x="8268294" y="4542485"/>
            <a:ext cx="3183600" cy="1131580"/>
            <a:chOff x="1038681" y="4016101"/>
            <a:chExt cx="3183600" cy="1131580"/>
          </a:xfrm>
        </p:grpSpPr>
        <p:sp>
          <p:nvSpPr>
            <p:cNvPr id="192" name="Google Shape;192;g23c671e164e_1_10"/>
            <p:cNvSpPr/>
            <p:nvPr/>
          </p:nvSpPr>
          <p:spPr>
            <a:xfrm>
              <a:off x="1038681" y="4484081"/>
              <a:ext cx="2946900" cy="663600"/>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None/>
              </a:pPr>
              <a:r>
                <a:rPr lang="en-US" sz="1600">
                  <a:solidFill>
                    <a:schemeClr val="lt1"/>
                  </a:solidFill>
                </a:rPr>
                <a:t>Use dataset to construct a model to assist with our findings </a:t>
              </a:r>
              <a:endParaRPr/>
            </a:p>
          </p:txBody>
        </p:sp>
        <p:sp>
          <p:nvSpPr>
            <p:cNvPr id="193" name="Google Shape;193;g23c671e164e_1_10"/>
            <p:cNvSpPr/>
            <p:nvPr/>
          </p:nvSpPr>
          <p:spPr>
            <a:xfrm>
              <a:off x="1038681" y="4016101"/>
              <a:ext cx="3183600" cy="461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a:solidFill>
                    <a:schemeClr val="lt1"/>
                  </a:solidFill>
                </a:rPr>
                <a:t>Construct a model</a:t>
              </a:r>
              <a:endParaRPr/>
            </a:p>
          </p:txBody>
        </p:sp>
      </p:grpSp>
      <p:grpSp>
        <p:nvGrpSpPr>
          <p:cNvPr id="194" name="Google Shape;194;g23c671e164e_1_10"/>
          <p:cNvGrpSpPr/>
          <p:nvPr/>
        </p:nvGrpSpPr>
        <p:grpSpPr>
          <a:xfrm>
            <a:off x="911672" y="4542475"/>
            <a:ext cx="2946900" cy="1419590"/>
            <a:chOff x="1038681" y="4016091"/>
            <a:chExt cx="2946900" cy="1419590"/>
          </a:xfrm>
        </p:grpSpPr>
        <p:sp>
          <p:nvSpPr>
            <p:cNvPr id="195" name="Google Shape;195;g23c671e164e_1_10"/>
            <p:cNvSpPr/>
            <p:nvPr/>
          </p:nvSpPr>
          <p:spPr>
            <a:xfrm>
              <a:off x="1038681" y="4484081"/>
              <a:ext cx="2946900" cy="951600"/>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None/>
              </a:pPr>
              <a:r>
                <a:rPr lang="en-US" sz="1600">
                  <a:solidFill>
                    <a:schemeClr val="lt1"/>
                  </a:solidFill>
                </a:rPr>
                <a:t>It can be an interesting case study as the popularity of the “gig economy” increases</a:t>
              </a:r>
              <a:endParaRPr/>
            </a:p>
          </p:txBody>
        </p:sp>
        <p:sp>
          <p:nvSpPr>
            <p:cNvPr id="196" name="Google Shape;196;g23c671e164e_1_10"/>
            <p:cNvSpPr/>
            <p:nvPr/>
          </p:nvSpPr>
          <p:spPr>
            <a:xfrm>
              <a:off x="1038684" y="4016091"/>
              <a:ext cx="2743200" cy="461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a:solidFill>
                    <a:schemeClr val="lt1"/>
                  </a:solidFill>
                </a:rPr>
                <a:t>Airbnb</a:t>
              </a:r>
              <a:endParaRPr/>
            </a:p>
          </p:txBody>
        </p:sp>
      </p:grpSp>
      <p:grpSp>
        <p:nvGrpSpPr>
          <p:cNvPr id="197" name="Google Shape;197;g23c671e164e_1_10"/>
          <p:cNvGrpSpPr/>
          <p:nvPr/>
        </p:nvGrpSpPr>
        <p:grpSpPr>
          <a:xfrm>
            <a:off x="4622550" y="4542475"/>
            <a:ext cx="3417600" cy="1350900"/>
            <a:chOff x="1038690" y="4016091"/>
            <a:chExt cx="3417600" cy="1350900"/>
          </a:xfrm>
        </p:grpSpPr>
        <p:sp>
          <p:nvSpPr>
            <p:cNvPr id="198" name="Google Shape;198;g23c671e164e_1_10"/>
            <p:cNvSpPr/>
            <p:nvPr/>
          </p:nvSpPr>
          <p:spPr>
            <a:xfrm>
              <a:off x="1038690" y="4484091"/>
              <a:ext cx="3417600" cy="882900"/>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None/>
              </a:pPr>
              <a:r>
                <a:rPr lang="en-US" sz="1600">
                  <a:solidFill>
                    <a:schemeClr val="lt1"/>
                  </a:solidFill>
                </a:rPr>
                <a:t>Investigate potential problematic variables that impact Airbnb and their listing prices  </a:t>
              </a:r>
              <a:endParaRPr sz="1600">
                <a:solidFill>
                  <a:schemeClr val="lt1"/>
                </a:solidFill>
              </a:endParaRPr>
            </a:p>
          </p:txBody>
        </p:sp>
        <p:sp>
          <p:nvSpPr>
            <p:cNvPr id="199" name="Google Shape;199;g23c671e164e_1_10"/>
            <p:cNvSpPr/>
            <p:nvPr/>
          </p:nvSpPr>
          <p:spPr>
            <a:xfrm>
              <a:off x="1038690" y="4016091"/>
              <a:ext cx="3417600" cy="461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a:solidFill>
                    <a:schemeClr val="lt1"/>
                  </a:solidFill>
                </a:rPr>
                <a:t>Investigate Variables</a:t>
              </a:r>
              <a:endParaRPr/>
            </a:p>
          </p:txBody>
        </p:sp>
      </p:grpSp>
      <p:pic>
        <p:nvPicPr>
          <p:cNvPr id="200" name="Google Shape;200;g23c671e164e_1_10"/>
          <p:cNvPicPr preferRelativeResize="0"/>
          <p:nvPr/>
        </p:nvPicPr>
        <p:blipFill rotWithShape="1">
          <a:blip r:embed="rId4">
            <a:alphaModFix/>
          </a:blip>
          <a:srcRect b="12973" l="12914" r="13873" t="12973"/>
          <a:stretch/>
        </p:blipFill>
        <p:spPr>
          <a:xfrm>
            <a:off x="327416" y="530235"/>
            <a:ext cx="661342" cy="731264"/>
          </a:xfrm>
          <a:prstGeom prst="rect">
            <a:avLst/>
          </a:prstGeom>
          <a:noFill/>
          <a:ln>
            <a:noFill/>
          </a:ln>
        </p:spPr>
      </p:pic>
      <p:sp>
        <p:nvSpPr>
          <p:cNvPr id="201" name="Google Shape;201;g23c671e164e_1_10"/>
          <p:cNvSpPr/>
          <p:nvPr/>
        </p:nvSpPr>
        <p:spPr>
          <a:xfrm>
            <a:off x="38600" y="2278436"/>
            <a:ext cx="2149725" cy="4299446"/>
          </a:xfrm>
          <a:custGeom>
            <a:rect b="b" l="l" r="r" t="t"/>
            <a:pathLst>
              <a:path extrusionOk="0" h="4299446" w="2149725">
                <a:moveTo>
                  <a:pt x="1" y="458730"/>
                </a:moveTo>
                <a:lnTo>
                  <a:pt x="1" y="3840716"/>
                </a:lnTo>
                <a:cubicBezTo>
                  <a:pt x="933911" y="3840716"/>
                  <a:pt x="1690994" y="3083633"/>
                  <a:pt x="1690994" y="2149723"/>
                </a:cubicBezTo>
                <a:cubicBezTo>
                  <a:pt x="1690994" y="1215813"/>
                  <a:pt x="933911" y="458730"/>
                  <a:pt x="1" y="458730"/>
                </a:cubicBezTo>
                <a:close/>
                <a:moveTo>
                  <a:pt x="0" y="0"/>
                </a:moveTo>
                <a:lnTo>
                  <a:pt x="1" y="0"/>
                </a:lnTo>
                <a:cubicBezTo>
                  <a:pt x="1187261" y="0"/>
                  <a:pt x="2149725" y="962464"/>
                  <a:pt x="2149725" y="2149723"/>
                </a:cubicBezTo>
                <a:cubicBezTo>
                  <a:pt x="2149725" y="3336982"/>
                  <a:pt x="1187261" y="4299446"/>
                  <a:pt x="1" y="4299446"/>
                </a:cubicBezTo>
                <a:lnTo>
                  <a:pt x="0" y="4299446"/>
                </a:lnTo>
                <a:close/>
              </a:path>
            </a:pathLst>
          </a:custGeom>
          <a:solidFill>
            <a:srgbClr val="F2F2F2">
              <a:alpha val="1176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02" name="Google Shape;202;g23c671e164e_1_10"/>
          <p:cNvSpPr/>
          <p:nvPr/>
        </p:nvSpPr>
        <p:spPr>
          <a:xfrm>
            <a:off x="10042276" y="0"/>
            <a:ext cx="2149724" cy="3233904"/>
          </a:xfrm>
          <a:custGeom>
            <a:rect b="b" l="l" r="r" t="t"/>
            <a:pathLst>
              <a:path extrusionOk="0" h="3233904" w="2149724">
                <a:moveTo>
                  <a:pt x="295604" y="0"/>
                </a:moveTo>
                <a:lnTo>
                  <a:pt x="852643" y="0"/>
                </a:lnTo>
                <a:lnTo>
                  <a:pt x="844870" y="8552"/>
                </a:lnTo>
                <a:cubicBezTo>
                  <a:pt x="603640" y="300856"/>
                  <a:pt x="458730" y="675595"/>
                  <a:pt x="458730" y="1084181"/>
                </a:cubicBezTo>
                <a:cubicBezTo>
                  <a:pt x="458730" y="2018091"/>
                  <a:pt x="1215813" y="2775174"/>
                  <a:pt x="2149723" y="2775174"/>
                </a:cubicBezTo>
                <a:lnTo>
                  <a:pt x="2149724" y="2775174"/>
                </a:lnTo>
                <a:lnTo>
                  <a:pt x="2149724" y="3233904"/>
                </a:lnTo>
                <a:cubicBezTo>
                  <a:pt x="962464" y="3233904"/>
                  <a:pt x="0" y="2271440"/>
                  <a:pt x="0" y="1084181"/>
                </a:cubicBezTo>
                <a:cubicBezTo>
                  <a:pt x="0" y="713163"/>
                  <a:pt x="93991" y="364097"/>
                  <a:pt x="259460" y="59495"/>
                </a:cubicBezTo>
                <a:close/>
              </a:path>
            </a:pathLst>
          </a:custGeom>
          <a:solidFill>
            <a:srgbClr val="F2F2F2">
              <a:alpha val="1176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203" name="Google Shape;203;g23c671e164e_1_10"/>
          <p:cNvCxnSpPr/>
          <p:nvPr/>
        </p:nvCxnSpPr>
        <p:spPr>
          <a:xfrm>
            <a:off x="8032035" y="4012357"/>
            <a:ext cx="3417600" cy="0"/>
          </a:xfrm>
          <a:prstGeom prst="straightConnector1">
            <a:avLst/>
          </a:prstGeom>
          <a:noFill/>
          <a:ln cap="flat" cmpd="sng" w="76200">
            <a:solidFill>
              <a:schemeClr val="accent1"/>
            </a:solidFill>
            <a:prstDash val="solid"/>
            <a:miter lim="800000"/>
            <a:headEnd len="sm" w="sm" type="none"/>
            <a:tailEnd len="sm" w="sm" type="none"/>
          </a:ln>
        </p:spPr>
      </p:cxnSp>
      <p:cxnSp>
        <p:nvCxnSpPr>
          <p:cNvPr id="204" name="Google Shape;204;g23c671e164e_1_10"/>
          <p:cNvCxnSpPr/>
          <p:nvPr/>
        </p:nvCxnSpPr>
        <p:spPr>
          <a:xfrm>
            <a:off x="480078" y="4012357"/>
            <a:ext cx="3417600" cy="0"/>
          </a:xfrm>
          <a:prstGeom prst="straightConnector1">
            <a:avLst/>
          </a:prstGeom>
          <a:noFill/>
          <a:ln cap="flat" cmpd="sng" w="76200">
            <a:solidFill>
              <a:schemeClr val="accent1"/>
            </a:solidFill>
            <a:prstDash val="solid"/>
            <a:miter lim="800000"/>
            <a:headEnd len="sm" w="sm" type="none"/>
            <a:tailEnd len="sm" w="sm" type="none"/>
          </a:ln>
        </p:spPr>
      </p:cxnSp>
      <p:cxnSp>
        <p:nvCxnSpPr>
          <p:cNvPr id="205" name="Google Shape;205;g23c671e164e_1_10"/>
          <p:cNvCxnSpPr/>
          <p:nvPr/>
        </p:nvCxnSpPr>
        <p:spPr>
          <a:xfrm>
            <a:off x="4386282" y="4012357"/>
            <a:ext cx="3417600" cy="0"/>
          </a:xfrm>
          <a:prstGeom prst="straightConnector1">
            <a:avLst/>
          </a:prstGeom>
          <a:noFill/>
          <a:ln cap="flat" cmpd="sng" w="76200">
            <a:solidFill>
              <a:schemeClr val="accent1"/>
            </a:solidFill>
            <a:prstDash val="solid"/>
            <a:miter lim="800000"/>
            <a:headEnd len="sm" w="sm" type="none"/>
            <a:tailEnd len="sm" w="sm" type="none"/>
          </a:ln>
        </p:spPr>
      </p:cxnSp>
      <p:pic>
        <p:nvPicPr>
          <p:cNvPr descr="sales decline Icon - Free PNG &amp; SVG 1641767 - Noun Project" id="206" name="Google Shape;206;g23c671e164e_1_10"/>
          <p:cNvPicPr preferRelativeResize="0"/>
          <p:nvPr/>
        </p:nvPicPr>
        <p:blipFill>
          <a:blip r:embed="rId5">
            <a:alphaModFix/>
          </a:blip>
          <a:stretch>
            <a:fillRect/>
          </a:stretch>
        </p:blipFill>
        <p:spPr>
          <a:xfrm>
            <a:off x="1197775" y="2058550"/>
            <a:ext cx="1905000" cy="1905000"/>
          </a:xfrm>
          <a:prstGeom prst="rect">
            <a:avLst/>
          </a:prstGeom>
          <a:noFill/>
          <a:ln>
            <a:noFill/>
          </a:ln>
        </p:spPr>
      </p:pic>
      <p:pic>
        <p:nvPicPr>
          <p:cNvPr descr="Investigation Svg Png Icon Free Download (#368650) - OnlineWebFonts.COM" id="207" name="Google Shape;207;g23c671e164e_1_10"/>
          <p:cNvPicPr preferRelativeResize="0"/>
          <p:nvPr/>
        </p:nvPicPr>
        <p:blipFill>
          <a:blip r:embed="rId6">
            <a:alphaModFix/>
          </a:blip>
          <a:stretch>
            <a:fillRect/>
          </a:stretch>
        </p:blipFill>
        <p:spPr>
          <a:xfrm>
            <a:off x="5256487" y="2150781"/>
            <a:ext cx="2149725" cy="1720557"/>
          </a:xfrm>
          <a:prstGeom prst="rect">
            <a:avLst/>
          </a:prstGeom>
          <a:noFill/>
          <a:ln>
            <a:noFill/>
          </a:ln>
        </p:spPr>
      </p:pic>
      <p:pic>
        <p:nvPicPr>
          <p:cNvPr descr="Graph Chart Icons - Free SVG &amp; PNG Graph Chart Images - Noun Project" id="208" name="Google Shape;208;g23c671e164e_1_10"/>
          <p:cNvPicPr preferRelativeResize="0"/>
          <p:nvPr/>
        </p:nvPicPr>
        <p:blipFill>
          <a:blip r:embed="rId7">
            <a:alphaModFix/>
          </a:blip>
          <a:stretch>
            <a:fillRect/>
          </a:stretch>
        </p:blipFill>
        <p:spPr>
          <a:xfrm>
            <a:off x="9089225" y="1955100"/>
            <a:ext cx="1905000" cy="19050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13"/>
          <p:cNvSpPr/>
          <p:nvPr>
            <p:ph idx="2" type="pic"/>
          </p:nvPr>
        </p:nvSpPr>
        <p:spPr>
          <a:xfrm>
            <a:off x="1" y="4516850"/>
            <a:ext cx="12192000" cy="2341150"/>
          </a:xfrm>
          <a:prstGeom prst="rect">
            <a:avLst/>
          </a:prstGeom>
          <a:noFill/>
          <a:ln>
            <a:noFill/>
          </a:ln>
        </p:spPr>
      </p:sp>
      <p:sp>
        <p:nvSpPr>
          <p:cNvPr id="214" name="Google Shape;214;p13"/>
          <p:cNvSpPr txBox="1"/>
          <p:nvPr>
            <p:ph type="title"/>
          </p:nvPr>
        </p:nvSpPr>
        <p:spPr>
          <a:xfrm>
            <a:off x="988758" y="546416"/>
            <a:ext cx="10214484" cy="74878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accent1"/>
              </a:buClr>
              <a:buSzPts val="4800"/>
              <a:buFont typeface="Arial"/>
              <a:buNone/>
            </a:pPr>
            <a:r>
              <a:rPr lang="en-US"/>
              <a:t>Agenda</a:t>
            </a:r>
            <a:endParaRPr/>
          </a:p>
        </p:txBody>
      </p:sp>
      <p:grpSp>
        <p:nvGrpSpPr>
          <p:cNvPr id="215" name="Google Shape;215;p13"/>
          <p:cNvGrpSpPr/>
          <p:nvPr/>
        </p:nvGrpSpPr>
        <p:grpSpPr>
          <a:xfrm>
            <a:off x="1091352" y="1918814"/>
            <a:ext cx="9645922" cy="4294909"/>
            <a:chOff x="1225510" y="2209555"/>
            <a:chExt cx="9491786" cy="3332263"/>
          </a:xfrm>
        </p:grpSpPr>
        <p:grpSp>
          <p:nvGrpSpPr>
            <p:cNvPr id="216" name="Google Shape;216;p13"/>
            <p:cNvGrpSpPr/>
            <p:nvPr/>
          </p:nvGrpSpPr>
          <p:grpSpPr>
            <a:xfrm>
              <a:off x="1225510" y="2209555"/>
              <a:ext cx="9491783" cy="1572736"/>
              <a:chOff x="1225510" y="2209555"/>
              <a:chExt cx="9491783" cy="1572736"/>
            </a:xfrm>
          </p:grpSpPr>
          <p:sp>
            <p:nvSpPr>
              <p:cNvPr id="217" name="Google Shape;217;p13"/>
              <p:cNvSpPr/>
              <p:nvPr/>
            </p:nvSpPr>
            <p:spPr>
              <a:xfrm>
                <a:off x="1225510" y="2209555"/>
                <a:ext cx="2927015" cy="1572736"/>
              </a:xfrm>
              <a:prstGeom prst="roundRect">
                <a:avLst>
                  <a:gd fmla="val 4888" name="adj"/>
                </a:avLst>
              </a:prstGeom>
              <a:solidFill>
                <a:schemeClr val="lt1"/>
              </a:solidFill>
              <a:ln>
                <a:noFill/>
              </a:ln>
              <a:effectLst>
                <a:outerShdw blurRad="203200" sx="97000" rotWithShape="0" algn="tl" dir="2700000" dist="38100" sy="97000">
                  <a:srgbClr val="000000">
                    <a:alpha val="40784"/>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18" name="Google Shape;218;p13"/>
              <p:cNvSpPr/>
              <p:nvPr/>
            </p:nvSpPr>
            <p:spPr>
              <a:xfrm>
                <a:off x="4563225" y="2209555"/>
                <a:ext cx="2747487" cy="1572736"/>
              </a:xfrm>
              <a:prstGeom prst="roundRect">
                <a:avLst>
                  <a:gd fmla="val 4888" name="adj"/>
                </a:avLst>
              </a:prstGeom>
              <a:solidFill>
                <a:schemeClr val="lt1"/>
              </a:solidFill>
              <a:ln>
                <a:noFill/>
              </a:ln>
              <a:effectLst>
                <a:outerShdw blurRad="203200" sx="97000" rotWithShape="0" algn="tl" dir="2700000" dist="38100" sy="97000">
                  <a:srgbClr val="000000">
                    <a:alpha val="40784"/>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19" name="Google Shape;219;p13"/>
              <p:cNvSpPr/>
              <p:nvPr/>
            </p:nvSpPr>
            <p:spPr>
              <a:xfrm>
                <a:off x="7900939" y="2209555"/>
                <a:ext cx="2816354" cy="1572736"/>
              </a:xfrm>
              <a:prstGeom prst="roundRect">
                <a:avLst>
                  <a:gd fmla="val 4888" name="adj"/>
                </a:avLst>
              </a:prstGeom>
              <a:solidFill>
                <a:schemeClr val="lt1"/>
              </a:solidFill>
              <a:ln>
                <a:noFill/>
              </a:ln>
              <a:effectLst>
                <a:outerShdw blurRad="203200" sx="97000" rotWithShape="0" algn="tl" dir="2700000" dist="38100" sy="97000">
                  <a:srgbClr val="000000">
                    <a:alpha val="40784"/>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grpSp>
          <p:nvGrpSpPr>
            <p:cNvPr id="220" name="Google Shape;220;p13"/>
            <p:cNvGrpSpPr/>
            <p:nvPr/>
          </p:nvGrpSpPr>
          <p:grpSpPr>
            <a:xfrm>
              <a:off x="1225510" y="3969082"/>
              <a:ext cx="9491786" cy="1572736"/>
              <a:chOff x="1225510" y="2209555"/>
              <a:chExt cx="9491786" cy="1572736"/>
            </a:xfrm>
          </p:grpSpPr>
          <p:sp>
            <p:nvSpPr>
              <p:cNvPr id="221" name="Google Shape;221;p13"/>
              <p:cNvSpPr/>
              <p:nvPr/>
            </p:nvSpPr>
            <p:spPr>
              <a:xfrm>
                <a:off x="1225510" y="2209555"/>
                <a:ext cx="2927015" cy="1572736"/>
              </a:xfrm>
              <a:prstGeom prst="roundRect">
                <a:avLst>
                  <a:gd fmla="val 4888" name="adj"/>
                </a:avLst>
              </a:prstGeom>
              <a:solidFill>
                <a:schemeClr val="lt1"/>
              </a:solidFill>
              <a:ln>
                <a:noFill/>
              </a:ln>
              <a:effectLst>
                <a:outerShdw blurRad="203200" sx="97000" rotWithShape="0" algn="tl" dir="2700000" dist="38100" sy="97000">
                  <a:srgbClr val="000000">
                    <a:alpha val="40784"/>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22" name="Google Shape;222;p13"/>
              <p:cNvSpPr/>
              <p:nvPr/>
            </p:nvSpPr>
            <p:spPr>
              <a:xfrm>
                <a:off x="4563225" y="2209555"/>
                <a:ext cx="2747487" cy="1572736"/>
              </a:xfrm>
              <a:prstGeom prst="roundRect">
                <a:avLst>
                  <a:gd fmla="val 4888" name="adj"/>
                </a:avLst>
              </a:prstGeom>
              <a:solidFill>
                <a:schemeClr val="lt1"/>
              </a:solidFill>
              <a:ln>
                <a:noFill/>
              </a:ln>
              <a:effectLst>
                <a:outerShdw blurRad="203200" sx="97000" rotWithShape="0" algn="tl" dir="2700000" dist="38100" sy="97000">
                  <a:srgbClr val="000000">
                    <a:alpha val="40784"/>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23" name="Google Shape;223;p13"/>
              <p:cNvSpPr/>
              <p:nvPr/>
            </p:nvSpPr>
            <p:spPr>
              <a:xfrm>
                <a:off x="7900940" y="2209555"/>
                <a:ext cx="2816356" cy="1572736"/>
              </a:xfrm>
              <a:prstGeom prst="roundRect">
                <a:avLst>
                  <a:gd fmla="val 4888" name="adj"/>
                </a:avLst>
              </a:prstGeom>
              <a:solidFill>
                <a:schemeClr val="lt1"/>
              </a:solidFill>
              <a:ln>
                <a:noFill/>
              </a:ln>
              <a:effectLst>
                <a:outerShdw blurRad="203200" sx="97000" rotWithShape="0" algn="tl" dir="2700000" dist="38100" sy="97000">
                  <a:srgbClr val="000000">
                    <a:alpha val="40784"/>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grpSp>
      <p:grpSp>
        <p:nvGrpSpPr>
          <p:cNvPr id="224" name="Google Shape;224;p13"/>
          <p:cNvGrpSpPr/>
          <p:nvPr/>
        </p:nvGrpSpPr>
        <p:grpSpPr>
          <a:xfrm>
            <a:off x="1283546" y="2189584"/>
            <a:ext cx="9025274" cy="905291"/>
            <a:chOff x="1283546" y="2160556"/>
            <a:chExt cx="9025274" cy="905291"/>
          </a:xfrm>
        </p:grpSpPr>
        <p:grpSp>
          <p:nvGrpSpPr>
            <p:cNvPr id="225" name="Google Shape;225;p13"/>
            <p:cNvGrpSpPr/>
            <p:nvPr/>
          </p:nvGrpSpPr>
          <p:grpSpPr>
            <a:xfrm>
              <a:off x="1283546" y="2665647"/>
              <a:ext cx="9025274" cy="400200"/>
              <a:chOff x="2003982" y="2136760"/>
              <a:chExt cx="9025274" cy="400200"/>
            </a:xfrm>
          </p:grpSpPr>
          <p:sp>
            <p:nvSpPr>
              <p:cNvPr id="226" name="Google Shape;226;p13"/>
              <p:cNvSpPr/>
              <p:nvPr/>
            </p:nvSpPr>
            <p:spPr>
              <a:xfrm>
                <a:off x="2003982" y="2136766"/>
                <a:ext cx="1754391"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rgbClr val="3F3F3F"/>
                    </a:solidFill>
                  </a:rPr>
                  <a:t>Overview</a:t>
                </a:r>
                <a:endParaRPr/>
              </a:p>
            </p:txBody>
          </p:sp>
          <p:sp>
            <p:nvSpPr>
              <p:cNvPr id="227" name="Google Shape;227;p13"/>
              <p:cNvSpPr/>
              <p:nvPr/>
            </p:nvSpPr>
            <p:spPr>
              <a:xfrm>
                <a:off x="5426062" y="2136760"/>
                <a:ext cx="2222700" cy="400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rgbClr val="3F3F3F"/>
                    </a:solidFill>
                  </a:rPr>
                  <a:t>Linear Regression</a:t>
                </a:r>
                <a:endParaRPr sz="1200"/>
              </a:p>
            </p:txBody>
          </p:sp>
          <p:sp>
            <p:nvSpPr>
              <p:cNvPr id="228" name="Google Shape;228;p13"/>
              <p:cNvSpPr/>
              <p:nvPr/>
            </p:nvSpPr>
            <p:spPr>
              <a:xfrm>
                <a:off x="8806556" y="2136760"/>
                <a:ext cx="2222700" cy="400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rgbClr val="3F3F3F"/>
                    </a:solidFill>
                  </a:rPr>
                  <a:t>Lasso Regression</a:t>
                </a:r>
                <a:endParaRPr sz="1800"/>
              </a:p>
            </p:txBody>
          </p:sp>
        </p:grpSp>
        <p:pic>
          <p:nvPicPr>
            <p:cNvPr id="229" name="Google Shape;229;p13"/>
            <p:cNvPicPr preferRelativeResize="0"/>
            <p:nvPr/>
          </p:nvPicPr>
          <p:blipFill rotWithShape="1">
            <a:blip r:embed="rId3">
              <a:alphaModFix/>
            </a:blip>
            <a:srcRect b="0" l="0" r="0" t="0"/>
            <a:stretch/>
          </p:blipFill>
          <p:spPr>
            <a:xfrm>
              <a:off x="4696693" y="2160556"/>
              <a:ext cx="485636" cy="485636"/>
            </a:xfrm>
            <a:prstGeom prst="rect">
              <a:avLst/>
            </a:prstGeom>
            <a:noFill/>
            <a:ln>
              <a:noFill/>
            </a:ln>
          </p:spPr>
        </p:pic>
        <p:pic>
          <p:nvPicPr>
            <p:cNvPr id="230" name="Google Shape;230;p13"/>
            <p:cNvPicPr preferRelativeResize="0"/>
            <p:nvPr/>
          </p:nvPicPr>
          <p:blipFill rotWithShape="1">
            <a:blip r:embed="rId4">
              <a:alphaModFix/>
            </a:blip>
            <a:srcRect b="0" l="0" r="0" t="0"/>
            <a:stretch/>
          </p:blipFill>
          <p:spPr>
            <a:xfrm>
              <a:off x="1393651" y="2160556"/>
              <a:ext cx="485636" cy="485636"/>
            </a:xfrm>
            <a:prstGeom prst="rect">
              <a:avLst/>
            </a:prstGeom>
            <a:noFill/>
            <a:ln>
              <a:noFill/>
            </a:ln>
          </p:spPr>
        </p:pic>
        <p:pic>
          <p:nvPicPr>
            <p:cNvPr id="231" name="Google Shape;231;p13"/>
            <p:cNvPicPr preferRelativeResize="0"/>
            <p:nvPr/>
          </p:nvPicPr>
          <p:blipFill rotWithShape="1">
            <a:blip r:embed="rId5">
              <a:alphaModFix/>
            </a:blip>
            <a:srcRect b="0" l="0" r="0" t="0"/>
            <a:stretch/>
          </p:blipFill>
          <p:spPr>
            <a:xfrm>
              <a:off x="8175491" y="2160556"/>
              <a:ext cx="485636" cy="485636"/>
            </a:xfrm>
            <a:prstGeom prst="rect">
              <a:avLst/>
            </a:prstGeom>
            <a:noFill/>
            <a:ln>
              <a:noFill/>
            </a:ln>
          </p:spPr>
        </p:pic>
      </p:grpSp>
      <p:grpSp>
        <p:nvGrpSpPr>
          <p:cNvPr id="232" name="Google Shape;232;p13"/>
          <p:cNvGrpSpPr/>
          <p:nvPr/>
        </p:nvGrpSpPr>
        <p:grpSpPr>
          <a:xfrm>
            <a:off x="1283552" y="4346208"/>
            <a:ext cx="9259872" cy="897117"/>
            <a:chOff x="1283552" y="4302666"/>
            <a:chExt cx="9259872" cy="897117"/>
          </a:xfrm>
        </p:grpSpPr>
        <p:grpSp>
          <p:nvGrpSpPr>
            <p:cNvPr id="233" name="Google Shape;233;p13"/>
            <p:cNvGrpSpPr/>
            <p:nvPr/>
          </p:nvGrpSpPr>
          <p:grpSpPr>
            <a:xfrm>
              <a:off x="1283552" y="4799583"/>
              <a:ext cx="9259872" cy="400200"/>
              <a:chOff x="2003988" y="2136762"/>
              <a:chExt cx="9259872" cy="400200"/>
            </a:xfrm>
          </p:grpSpPr>
          <p:sp>
            <p:nvSpPr>
              <p:cNvPr id="234" name="Google Shape;234;p13"/>
              <p:cNvSpPr/>
              <p:nvPr/>
            </p:nvSpPr>
            <p:spPr>
              <a:xfrm>
                <a:off x="2003988" y="2136762"/>
                <a:ext cx="2161200" cy="400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rgbClr val="3F3F3F"/>
                    </a:solidFill>
                  </a:rPr>
                  <a:t>Ridge Regression</a:t>
                </a:r>
                <a:endParaRPr sz="1200"/>
              </a:p>
            </p:txBody>
          </p:sp>
          <p:sp>
            <p:nvSpPr>
              <p:cNvPr id="235" name="Google Shape;235;p13"/>
              <p:cNvSpPr/>
              <p:nvPr/>
            </p:nvSpPr>
            <p:spPr>
              <a:xfrm>
                <a:off x="5426067" y="2136762"/>
                <a:ext cx="2161200" cy="400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rgbClr val="3F3F3F"/>
                    </a:solidFill>
                  </a:rPr>
                  <a:t>KNN</a:t>
                </a:r>
                <a:endParaRPr/>
              </a:p>
            </p:txBody>
          </p:sp>
          <p:sp>
            <p:nvSpPr>
              <p:cNvPr id="236" name="Google Shape;236;p13"/>
              <p:cNvSpPr/>
              <p:nvPr/>
            </p:nvSpPr>
            <p:spPr>
              <a:xfrm>
                <a:off x="8806560" y="2136762"/>
                <a:ext cx="2457300" cy="400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t>Trees Method</a:t>
                </a:r>
                <a:endParaRPr b="1" sz="2000"/>
              </a:p>
            </p:txBody>
          </p:sp>
        </p:grpSp>
        <p:pic>
          <p:nvPicPr>
            <p:cNvPr id="237" name="Google Shape;237;p13"/>
            <p:cNvPicPr preferRelativeResize="0"/>
            <p:nvPr/>
          </p:nvPicPr>
          <p:blipFill rotWithShape="1">
            <a:blip r:embed="rId6">
              <a:alphaModFix/>
            </a:blip>
            <a:srcRect b="0" l="0" r="0" t="0"/>
            <a:stretch/>
          </p:blipFill>
          <p:spPr>
            <a:xfrm>
              <a:off x="4713100" y="4318073"/>
              <a:ext cx="469229" cy="469229"/>
            </a:xfrm>
            <a:prstGeom prst="rect">
              <a:avLst/>
            </a:prstGeom>
            <a:noFill/>
            <a:ln>
              <a:noFill/>
            </a:ln>
          </p:spPr>
        </p:pic>
        <p:pic>
          <p:nvPicPr>
            <p:cNvPr id="238" name="Google Shape;238;p13"/>
            <p:cNvPicPr preferRelativeResize="0"/>
            <p:nvPr/>
          </p:nvPicPr>
          <p:blipFill rotWithShape="1">
            <a:blip r:embed="rId7">
              <a:alphaModFix/>
            </a:blip>
            <a:srcRect b="0" l="0" r="0" t="0"/>
            <a:stretch/>
          </p:blipFill>
          <p:spPr>
            <a:xfrm>
              <a:off x="1393651" y="4303577"/>
              <a:ext cx="485636" cy="485636"/>
            </a:xfrm>
            <a:prstGeom prst="rect">
              <a:avLst/>
            </a:prstGeom>
            <a:noFill/>
            <a:ln>
              <a:noFill/>
            </a:ln>
          </p:spPr>
        </p:pic>
        <p:pic>
          <p:nvPicPr>
            <p:cNvPr id="239" name="Google Shape;239;p13"/>
            <p:cNvPicPr preferRelativeResize="0"/>
            <p:nvPr/>
          </p:nvPicPr>
          <p:blipFill rotWithShape="1">
            <a:blip r:embed="rId8">
              <a:alphaModFix/>
            </a:blip>
            <a:srcRect b="12972" l="12911" r="13877" t="12973"/>
            <a:stretch/>
          </p:blipFill>
          <p:spPr>
            <a:xfrm>
              <a:off x="8175491" y="4302666"/>
              <a:ext cx="440847" cy="487457"/>
            </a:xfrm>
            <a:prstGeom prst="rect">
              <a:avLst/>
            </a:prstGeom>
            <a:noFill/>
            <a:ln>
              <a:noFill/>
            </a:ln>
          </p:spPr>
        </p:pic>
      </p:grpSp>
      <p:sp>
        <p:nvSpPr>
          <p:cNvPr id="240" name="Google Shape;240;p1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grpSp>
        <p:nvGrpSpPr>
          <p:cNvPr id="245" name="Google Shape;245;g23b604f6d72_0_6"/>
          <p:cNvGrpSpPr/>
          <p:nvPr/>
        </p:nvGrpSpPr>
        <p:grpSpPr>
          <a:xfrm>
            <a:off x="2952208" y="515123"/>
            <a:ext cx="8887192" cy="5827602"/>
            <a:chOff x="2952208" y="413161"/>
            <a:chExt cx="8887192" cy="5827602"/>
          </a:xfrm>
        </p:grpSpPr>
        <p:grpSp>
          <p:nvGrpSpPr>
            <p:cNvPr id="246" name="Google Shape;246;g23b604f6d72_0_6"/>
            <p:cNvGrpSpPr/>
            <p:nvPr/>
          </p:nvGrpSpPr>
          <p:grpSpPr>
            <a:xfrm>
              <a:off x="4796166" y="1554677"/>
              <a:ext cx="7043234" cy="4686086"/>
              <a:chOff x="4796166" y="1554677"/>
              <a:chExt cx="7043234" cy="4686086"/>
            </a:xfrm>
          </p:grpSpPr>
          <p:grpSp>
            <p:nvGrpSpPr>
              <p:cNvPr id="247" name="Google Shape;247;g23b604f6d72_0_6"/>
              <p:cNvGrpSpPr/>
              <p:nvPr/>
            </p:nvGrpSpPr>
            <p:grpSpPr>
              <a:xfrm>
                <a:off x="4796166" y="1554677"/>
                <a:ext cx="6692645" cy="4686086"/>
                <a:chOff x="4801332" y="774303"/>
                <a:chExt cx="6692645" cy="5309411"/>
              </a:xfrm>
            </p:grpSpPr>
            <p:sp>
              <p:nvSpPr>
                <p:cNvPr id="248" name="Google Shape;248;g23b604f6d72_0_6"/>
                <p:cNvSpPr/>
                <p:nvPr/>
              </p:nvSpPr>
              <p:spPr>
                <a:xfrm>
                  <a:off x="4801332" y="2656659"/>
                  <a:ext cx="5287200" cy="1544700"/>
                </a:xfrm>
                <a:prstGeom prst="roundRect">
                  <a:avLst>
                    <a:gd fmla="val 6060" name="adj"/>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3F3F3F"/>
                    </a:solidFill>
                    <a:latin typeface="Arial"/>
                    <a:ea typeface="Arial"/>
                    <a:cs typeface="Arial"/>
                    <a:sym typeface="Arial"/>
                  </a:endParaRPr>
                </a:p>
              </p:txBody>
            </p:sp>
            <p:grpSp>
              <p:nvGrpSpPr>
                <p:cNvPr id="249" name="Google Shape;249;g23b604f6d72_0_6"/>
                <p:cNvGrpSpPr/>
                <p:nvPr/>
              </p:nvGrpSpPr>
              <p:grpSpPr>
                <a:xfrm>
                  <a:off x="5676077" y="774303"/>
                  <a:ext cx="5817900" cy="1544700"/>
                  <a:chOff x="5676077" y="774303"/>
                  <a:chExt cx="5817900" cy="1544700"/>
                </a:xfrm>
              </p:grpSpPr>
              <p:sp>
                <p:nvSpPr>
                  <p:cNvPr id="250" name="Google Shape;250;g23b604f6d72_0_6"/>
                  <p:cNvSpPr/>
                  <p:nvPr/>
                </p:nvSpPr>
                <p:spPr>
                  <a:xfrm>
                    <a:off x="5676077" y="774303"/>
                    <a:ext cx="5817900" cy="1544700"/>
                  </a:xfrm>
                  <a:prstGeom prst="roundRect">
                    <a:avLst>
                      <a:gd fmla="val 6060" name="adj"/>
                    </a:avLst>
                  </a:prstGeom>
                  <a:solidFill>
                    <a:schemeClr val="lt1">
                      <a:alpha val="0"/>
                    </a:schemeClr>
                  </a:solid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3F3F3F"/>
                      </a:solidFill>
                      <a:latin typeface="Arial"/>
                      <a:ea typeface="Arial"/>
                      <a:cs typeface="Arial"/>
                      <a:sym typeface="Arial"/>
                    </a:endParaRPr>
                  </a:p>
                </p:txBody>
              </p:sp>
              <p:sp>
                <p:nvSpPr>
                  <p:cNvPr id="251" name="Google Shape;251;g23b604f6d72_0_6"/>
                  <p:cNvSpPr/>
                  <p:nvPr/>
                </p:nvSpPr>
                <p:spPr>
                  <a:xfrm>
                    <a:off x="6290120" y="1194480"/>
                    <a:ext cx="713186" cy="518347"/>
                  </a:xfrm>
                  <a:custGeom>
                    <a:rect b="b" l="l" r="r" t="t"/>
                    <a:pathLst>
                      <a:path extrusionOk="0" h="104" w="143">
                        <a:moveTo>
                          <a:pt x="84" y="11"/>
                        </a:moveTo>
                        <a:cubicBezTo>
                          <a:pt x="86" y="11"/>
                          <a:pt x="88" y="11"/>
                          <a:pt x="91" y="11"/>
                        </a:cubicBezTo>
                        <a:cubicBezTo>
                          <a:pt x="92" y="11"/>
                          <a:pt x="92" y="11"/>
                          <a:pt x="92" y="10"/>
                        </a:cubicBezTo>
                        <a:cubicBezTo>
                          <a:pt x="92" y="9"/>
                          <a:pt x="92" y="8"/>
                          <a:pt x="92" y="8"/>
                        </a:cubicBezTo>
                        <a:cubicBezTo>
                          <a:pt x="92" y="6"/>
                          <a:pt x="92" y="5"/>
                          <a:pt x="90" y="6"/>
                        </a:cubicBezTo>
                        <a:cubicBezTo>
                          <a:pt x="86" y="6"/>
                          <a:pt x="82" y="6"/>
                          <a:pt x="78" y="6"/>
                        </a:cubicBezTo>
                        <a:cubicBezTo>
                          <a:pt x="76" y="6"/>
                          <a:pt x="76" y="6"/>
                          <a:pt x="76" y="7"/>
                        </a:cubicBezTo>
                        <a:cubicBezTo>
                          <a:pt x="76" y="8"/>
                          <a:pt x="76" y="9"/>
                          <a:pt x="76" y="10"/>
                        </a:cubicBezTo>
                        <a:cubicBezTo>
                          <a:pt x="76" y="11"/>
                          <a:pt x="76" y="11"/>
                          <a:pt x="77" y="11"/>
                        </a:cubicBezTo>
                        <a:cubicBezTo>
                          <a:pt x="79" y="11"/>
                          <a:pt x="82" y="11"/>
                          <a:pt x="84" y="11"/>
                        </a:cubicBezTo>
                        <a:close/>
                        <a:moveTo>
                          <a:pt x="1" y="80"/>
                        </a:moveTo>
                        <a:cubicBezTo>
                          <a:pt x="1" y="80"/>
                          <a:pt x="1" y="80"/>
                          <a:pt x="1" y="80"/>
                        </a:cubicBezTo>
                        <a:cubicBezTo>
                          <a:pt x="16" y="80"/>
                          <a:pt x="16" y="80"/>
                          <a:pt x="16" y="80"/>
                        </a:cubicBezTo>
                        <a:cubicBezTo>
                          <a:pt x="17" y="80"/>
                          <a:pt x="18" y="80"/>
                          <a:pt x="18" y="81"/>
                        </a:cubicBezTo>
                        <a:cubicBezTo>
                          <a:pt x="33" y="102"/>
                          <a:pt x="33" y="102"/>
                          <a:pt x="33" y="102"/>
                        </a:cubicBezTo>
                        <a:cubicBezTo>
                          <a:pt x="33" y="103"/>
                          <a:pt x="33" y="103"/>
                          <a:pt x="33" y="103"/>
                        </a:cubicBezTo>
                        <a:cubicBezTo>
                          <a:pt x="17" y="103"/>
                          <a:pt x="17" y="103"/>
                          <a:pt x="17" y="103"/>
                        </a:cubicBezTo>
                        <a:cubicBezTo>
                          <a:pt x="16" y="103"/>
                          <a:pt x="16" y="103"/>
                          <a:pt x="15" y="102"/>
                        </a:cubicBezTo>
                        <a:cubicBezTo>
                          <a:pt x="1" y="81"/>
                          <a:pt x="1" y="81"/>
                          <a:pt x="1" y="81"/>
                        </a:cubicBezTo>
                        <a:cubicBezTo>
                          <a:pt x="0" y="80"/>
                          <a:pt x="0" y="80"/>
                          <a:pt x="1" y="80"/>
                        </a:cubicBezTo>
                        <a:close/>
                        <a:moveTo>
                          <a:pt x="142" y="73"/>
                        </a:moveTo>
                        <a:cubicBezTo>
                          <a:pt x="142" y="73"/>
                          <a:pt x="142" y="73"/>
                          <a:pt x="142" y="73"/>
                        </a:cubicBezTo>
                        <a:cubicBezTo>
                          <a:pt x="141" y="71"/>
                          <a:pt x="138" y="70"/>
                          <a:pt x="134" y="70"/>
                        </a:cubicBezTo>
                        <a:cubicBezTo>
                          <a:pt x="133" y="70"/>
                          <a:pt x="132" y="71"/>
                          <a:pt x="131" y="71"/>
                        </a:cubicBezTo>
                        <a:cubicBezTo>
                          <a:pt x="126" y="73"/>
                          <a:pt x="102" y="81"/>
                          <a:pt x="102" y="81"/>
                        </a:cubicBezTo>
                        <a:cubicBezTo>
                          <a:pt x="101" y="81"/>
                          <a:pt x="101" y="81"/>
                          <a:pt x="101" y="81"/>
                        </a:cubicBezTo>
                        <a:cubicBezTo>
                          <a:pt x="102" y="81"/>
                          <a:pt x="102" y="81"/>
                          <a:pt x="102" y="81"/>
                        </a:cubicBezTo>
                        <a:cubicBezTo>
                          <a:pt x="105" y="84"/>
                          <a:pt x="106" y="86"/>
                          <a:pt x="105" y="88"/>
                        </a:cubicBezTo>
                        <a:cubicBezTo>
                          <a:pt x="105" y="91"/>
                          <a:pt x="101" y="93"/>
                          <a:pt x="94" y="93"/>
                        </a:cubicBezTo>
                        <a:cubicBezTo>
                          <a:pt x="88" y="94"/>
                          <a:pt x="81" y="93"/>
                          <a:pt x="73" y="91"/>
                        </a:cubicBezTo>
                        <a:cubicBezTo>
                          <a:pt x="74" y="91"/>
                          <a:pt x="75" y="91"/>
                          <a:pt x="76" y="91"/>
                        </a:cubicBezTo>
                        <a:cubicBezTo>
                          <a:pt x="82" y="91"/>
                          <a:pt x="88" y="91"/>
                          <a:pt x="92" y="91"/>
                        </a:cubicBezTo>
                        <a:cubicBezTo>
                          <a:pt x="99" y="91"/>
                          <a:pt x="102" y="89"/>
                          <a:pt x="103" y="86"/>
                        </a:cubicBezTo>
                        <a:cubicBezTo>
                          <a:pt x="103" y="85"/>
                          <a:pt x="102" y="84"/>
                          <a:pt x="100" y="83"/>
                        </a:cubicBezTo>
                        <a:cubicBezTo>
                          <a:pt x="97" y="81"/>
                          <a:pt x="92" y="80"/>
                          <a:pt x="86" y="79"/>
                        </a:cubicBezTo>
                        <a:cubicBezTo>
                          <a:pt x="83" y="79"/>
                          <a:pt x="79" y="79"/>
                          <a:pt x="77" y="78"/>
                        </a:cubicBezTo>
                        <a:cubicBezTo>
                          <a:pt x="69" y="76"/>
                          <a:pt x="60" y="74"/>
                          <a:pt x="50" y="74"/>
                        </a:cubicBezTo>
                        <a:cubicBezTo>
                          <a:pt x="49" y="74"/>
                          <a:pt x="47" y="75"/>
                          <a:pt x="46" y="75"/>
                        </a:cubicBezTo>
                        <a:cubicBezTo>
                          <a:pt x="38" y="76"/>
                          <a:pt x="31" y="78"/>
                          <a:pt x="23" y="80"/>
                        </a:cubicBezTo>
                        <a:cubicBezTo>
                          <a:pt x="22" y="80"/>
                          <a:pt x="22" y="80"/>
                          <a:pt x="22" y="80"/>
                        </a:cubicBezTo>
                        <a:cubicBezTo>
                          <a:pt x="34" y="97"/>
                          <a:pt x="34" y="97"/>
                          <a:pt x="34" y="97"/>
                        </a:cubicBezTo>
                        <a:cubicBezTo>
                          <a:pt x="35" y="96"/>
                          <a:pt x="38" y="96"/>
                          <a:pt x="40" y="96"/>
                        </a:cubicBezTo>
                        <a:cubicBezTo>
                          <a:pt x="43" y="95"/>
                          <a:pt x="45" y="96"/>
                          <a:pt x="48" y="96"/>
                        </a:cubicBezTo>
                        <a:cubicBezTo>
                          <a:pt x="50" y="96"/>
                          <a:pt x="59" y="98"/>
                          <a:pt x="66" y="100"/>
                        </a:cubicBezTo>
                        <a:cubicBezTo>
                          <a:pt x="74" y="102"/>
                          <a:pt x="82" y="103"/>
                          <a:pt x="85" y="103"/>
                        </a:cubicBezTo>
                        <a:cubicBezTo>
                          <a:pt x="86" y="104"/>
                          <a:pt x="88" y="104"/>
                          <a:pt x="90" y="103"/>
                        </a:cubicBezTo>
                        <a:cubicBezTo>
                          <a:pt x="93" y="103"/>
                          <a:pt x="97" y="101"/>
                          <a:pt x="101" y="99"/>
                        </a:cubicBezTo>
                        <a:cubicBezTo>
                          <a:pt x="102" y="98"/>
                          <a:pt x="104" y="98"/>
                          <a:pt x="105" y="97"/>
                        </a:cubicBezTo>
                        <a:cubicBezTo>
                          <a:pt x="139" y="79"/>
                          <a:pt x="139" y="79"/>
                          <a:pt x="139" y="79"/>
                        </a:cubicBezTo>
                        <a:cubicBezTo>
                          <a:pt x="143" y="76"/>
                          <a:pt x="143" y="74"/>
                          <a:pt x="142" y="73"/>
                        </a:cubicBezTo>
                        <a:close/>
                        <a:moveTo>
                          <a:pt x="82" y="46"/>
                        </a:moveTo>
                        <a:cubicBezTo>
                          <a:pt x="82" y="46"/>
                          <a:pt x="82" y="46"/>
                          <a:pt x="82" y="46"/>
                        </a:cubicBezTo>
                        <a:cubicBezTo>
                          <a:pt x="82" y="40"/>
                          <a:pt x="82" y="40"/>
                          <a:pt x="82" y="40"/>
                        </a:cubicBezTo>
                        <a:cubicBezTo>
                          <a:pt x="76" y="40"/>
                          <a:pt x="76" y="40"/>
                          <a:pt x="76" y="40"/>
                        </a:cubicBezTo>
                        <a:cubicBezTo>
                          <a:pt x="76" y="35"/>
                          <a:pt x="76" y="35"/>
                          <a:pt x="76" y="35"/>
                        </a:cubicBezTo>
                        <a:cubicBezTo>
                          <a:pt x="82" y="35"/>
                          <a:pt x="82" y="35"/>
                          <a:pt x="82" y="35"/>
                        </a:cubicBezTo>
                        <a:cubicBezTo>
                          <a:pt x="82" y="29"/>
                          <a:pt x="82" y="29"/>
                          <a:pt x="82" y="29"/>
                        </a:cubicBezTo>
                        <a:cubicBezTo>
                          <a:pt x="86" y="29"/>
                          <a:pt x="86" y="29"/>
                          <a:pt x="86" y="29"/>
                        </a:cubicBezTo>
                        <a:cubicBezTo>
                          <a:pt x="86" y="35"/>
                          <a:pt x="86" y="35"/>
                          <a:pt x="86" y="35"/>
                        </a:cubicBezTo>
                        <a:cubicBezTo>
                          <a:pt x="92" y="35"/>
                          <a:pt x="92" y="35"/>
                          <a:pt x="92" y="35"/>
                        </a:cubicBezTo>
                        <a:cubicBezTo>
                          <a:pt x="92" y="40"/>
                          <a:pt x="92" y="40"/>
                          <a:pt x="92" y="40"/>
                        </a:cubicBezTo>
                        <a:cubicBezTo>
                          <a:pt x="86" y="40"/>
                          <a:pt x="86" y="40"/>
                          <a:pt x="86" y="40"/>
                        </a:cubicBezTo>
                        <a:cubicBezTo>
                          <a:pt x="86" y="46"/>
                          <a:pt x="86" y="46"/>
                          <a:pt x="86" y="46"/>
                        </a:cubicBezTo>
                        <a:lnTo>
                          <a:pt x="82" y="46"/>
                        </a:lnTo>
                        <a:close/>
                        <a:moveTo>
                          <a:pt x="84" y="63"/>
                        </a:moveTo>
                        <a:cubicBezTo>
                          <a:pt x="84" y="63"/>
                          <a:pt x="84" y="63"/>
                          <a:pt x="84" y="63"/>
                        </a:cubicBezTo>
                        <a:cubicBezTo>
                          <a:pt x="75" y="63"/>
                          <a:pt x="65" y="63"/>
                          <a:pt x="56" y="63"/>
                        </a:cubicBezTo>
                        <a:cubicBezTo>
                          <a:pt x="52" y="63"/>
                          <a:pt x="50" y="61"/>
                          <a:pt x="50" y="57"/>
                        </a:cubicBezTo>
                        <a:cubicBezTo>
                          <a:pt x="49" y="51"/>
                          <a:pt x="50" y="45"/>
                          <a:pt x="49" y="40"/>
                        </a:cubicBezTo>
                        <a:cubicBezTo>
                          <a:pt x="49" y="38"/>
                          <a:pt x="50" y="37"/>
                          <a:pt x="52" y="37"/>
                        </a:cubicBezTo>
                        <a:cubicBezTo>
                          <a:pt x="56" y="37"/>
                          <a:pt x="60" y="37"/>
                          <a:pt x="64" y="37"/>
                        </a:cubicBezTo>
                        <a:cubicBezTo>
                          <a:pt x="66" y="37"/>
                          <a:pt x="66" y="37"/>
                          <a:pt x="66" y="39"/>
                        </a:cubicBezTo>
                        <a:cubicBezTo>
                          <a:pt x="67" y="49"/>
                          <a:pt x="75" y="55"/>
                          <a:pt x="84" y="55"/>
                        </a:cubicBezTo>
                        <a:cubicBezTo>
                          <a:pt x="93" y="55"/>
                          <a:pt x="101" y="49"/>
                          <a:pt x="102" y="39"/>
                        </a:cubicBezTo>
                        <a:cubicBezTo>
                          <a:pt x="102" y="38"/>
                          <a:pt x="102" y="37"/>
                          <a:pt x="104" y="37"/>
                        </a:cubicBezTo>
                        <a:cubicBezTo>
                          <a:pt x="108" y="37"/>
                          <a:pt x="112" y="37"/>
                          <a:pt x="116" y="37"/>
                        </a:cubicBezTo>
                        <a:cubicBezTo>
                          <a:pt x="118" y="37"/>
                          <a:pt x="118" y="38"/>
                          <a:pt x="118" y="39"/>
                        </a:cubicBezTo>
                        <a:cubicBezTo>
                          <a:pt x="118" y="45"/>
                          <a:pt x="118" y="51"/>
                          <a:pt x="118" y="57"/>
                        </a:cubicBezTo>
                        <a:cubicBezTo>
                          <a:pt x="118" y="61"/>
                          <a:pt x="116" y="63"/>
                          <a:pt x="113" y="63"/>
                        </a:cubicBezTo>
                        <a:cubicBezTo>
                          <a:pt x="103" y="63"/>
                          <a:pt x="93" y="63"/>
                          <a:pt x="84" y="63"/>
                        </a:cubicBezTo>
                        <a:close/>
                        <a:moveTo>
                          <a:pt x="106" y="11"/>
                        </a:moveTo>
                        <a:cubicBezTo>
                          <a:pt x="106" y="11"/>
                          <a:pt x="106" y="11"/>
                          <a:pt x="106" y="11"/>
                        </a:cubicBezTo>
                        <a:cubicBezTo>
                          <a:pt x="109" y="11"/>
                          <a:pt x="111" y="11"/>
                          <a:pt x="113" y="11"/>
                        </a:cubicBezTo>
                        <a:cubicBezTo>
                          <a:pt x="116" y="11"/>
                          <a:pt x="118" y="13"/>
                          <a:pt x="118" y="16"/>
                        </a:cubicBezTo>
                        <a:cubicBezTo>
                          <a:pt x="118" y="21"/>
                          <a:pt x="118" y="26"/>
                          <a:pt x="118" y="30"/>
                        </a:cubicBezTo>
                        <a:cubicBezTo>
                          <a:pt x="118" y="31"/>
                          <a:pt x="118" y="32"/>
                          <a:pt x="117" y="32"/>
                        </a:cubicBezTo>
                        <a:cubicBezTo>
                          <a:pt x="112" y="32"/>
                          <a:pt x="107" y="32"/>
                          <a:pt x="102" y="32"/>
                        </a:cubicBezTo>
                        <a:cubicBezTo>
                          <a:pt x="101" y="32"/>
                          <a:pt x="101" y="31"/>
                          <a:pt x="101" y="31"/>
                        </a:cubicBezTo>
                        <a:cubicBezTo>
                          <a:pt x="97" y="23"/>
                          <a:pt x="92" y="20"/>
                          <a:pt x="84" y="20"/>
                        </a:cubicBezTo>
                        <a:cubicBezTo>
                          <a:pt x="76" y="20"/>
                          <a:pt x="71" y="23"/>
                          <a:pt x="67" y="31"/>
                        </a:cubicBezTo>
                        <a:cubicBezTo>
                          <a:pt x="67" y="32"/>
                          <a:pt x="66" y="32"/>
                          <a:pt x="66" y="32"/>
                        </a:cubicBezTo>
                        <a:cubicBezTo>
                          <a:pt x="60" y="32"/>
                          <a:pt x="56" y="32"/>
                          <a:pt x="51" y="32"/>
                        </a:cubicBezTo>
                        <a:cubicBezTo>
                          <a:pt x="50" y="32"/>
                          <a:pt x="49" y="31"/>
                          <a:pt x="49" y="30"/>
                        </a:cubicBezTo>
                        <a:cubicBezTo>
                          <a:pt x="50" y="26"/>
                          <a:pt x="49" y="21"/>
                          <a:pt x="50" y="16"/>
                        </a:cubicBezTo>
                        <a:cubicBezTo>
                          <a:pt x="50" y="13"/>
                          <a:pt x="52" y="11"/>
                          <a:pt x="55" y="11"/>
                        </a:cubicBezTo>
                        <a:cubicBezTo>
                          <a:pt x="59" y="11"/>
                          <a:pt x="64" y="11"/>
                          <a:pt x="68" y="11"/>
                        </a:cubicBezTo>
                        <a:cubicBezTo>
                          <a:pt x="71" y="11"/>
                          <a:pt x="71" y="11"/>
                          <a:pt x="71" y="9"/>
                        </a:cubicBezTo>
                        <a:cubicBezTo>
                          <a:pt x="71" y="7"/>
                          <a:pt x="71" y="6"/>
                          <a:pt x="71" y="5"/>
                        </a:cubicBezTo>
                        <a:cubicBezTo>
                          <a:pt x="71" y="2"/>
                          <a:pt x="73" y="0"/>
                          <a:pt x="76" y="0"/>
                        </a:cubicBezTo>
                        <a:cubicBezTo>
                          <a:pt x="81" y="0"/>
                          <a:pt x="87" y="0"/>
                          <a:pt x="92" y="0"/>
                        </a:cubicBezTo>
                        <a:cubicBezTo>
                          <a:pt x="95" y="0"/>
                          <a:pt x="97" y="2"/>
                          <a:pt x="97" y="5"/>
                        </a:cubicBezTo>
                        <a:cubicBezTo>
                          <a:pt x="97" y="7"/>
                          <a:pt x="96" y="10"/>
                          <a:pt x="98" y="11"/>
                        </a:cubicBezTo>
                        <a:cubicBezTo>
                          <a:pt x="99" y="12"/>
                          <a:pt x="102" y="11"/>
                          <a:pt x="104" y="11"/>
                        </a:cubicBezTo>
                        <a:cubicBezTo>
                          <a:pt x="105" y="11"/>
                          <a:pt x="105" y="11"/>
                          <a:pt x="106" y="11"/>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3F3F3F"/>
                      </a:solidFill>
                      <a:latin typeface="Arial"/>
                      <a:ea typeface="Arial"/>
                      <a:cs typeface="Arial"/>
                      <a:sym typeface="Arial"/>
                    </a:endParaRPr>
                  </a:p>
                </p:txBody>
              </p:sp>
            </p:grpSp>
            <p:grpSp>
              <p:nvGrpSpPr>
                <p:cNvPr id="252" name="Google Shape;252;g23b604f6d72_0_6"/>
                <p:cNvGrpSpPr/>
                <p:nvPr/>
              </p:nvGrpSpPr>
              <p:grpSpPr>
                <a:xfrm>
                  <a:off x="5676077" y="4539014"/>
                  <a:ext cx="5817900" cy="1544700"/>
                  <a:chOff x="5676077" y="4539014"/>
                  <a:chExt cx="5817900" cy="1544700"/>
                </a:xfrm>
              </p:grpSpPr>
              <p:sp>
                <p:nvSpPr>
                  <p:cNvPr id="253" name="Google Shape;253;g23b604f6d72_0_6"/>
                  <p:cNvSpPr/>
                  <p:nvPr/>
                </p:nvSpPr>
                <p:spPr>
                  <a:xfrm>
                    <a:off x="5676077" y="4539014"/>
                    <a:ext cx="5817900" cy="1544700"/>
                  </a:xfrm>
                  <a:prstGeom prst="roundRect">
                    <a:avLst>
                      <a:gd fmla="val 6060" name="adj"/>
                    </a:avLst>
                  </a:prstGeom>
                  <a:solidFill>
                    <a:schemeClr val="lt1">
                      <a:alpha val="0"/>
                    </a:schemeClr>
                  </a:solid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3F3F3F"/>
                      </a:solidFill>
                      <a:latin typeface="Arial"/>
                      <a:ea typeface="Arial"/>
                      <a:cs typeface="Arial"/>
                      <a:sym typeface="Arial"/>
                    </a:endParaRPr>
                  </a:p>
                </p:txBody>
              </p:sp>
              <p:sp>
                <p:nvSpPr>
                  <p:cNvPr id="254" name="Google Shape;254;g23b604f6d72_0_6"/>
                  <p:cNvSpPr/>
                  <p:nvPr/>
                </p:nvSpPr>
                <p:spPr>
                  <a:xfrm>
                    <a:off x="6180866" y="4910802"/>
                    <a:ext cx="678527" cy="650106"/>
                  </a:xfrm>
                  <a:custGeom>
                    <a:rect b="b" l="l" r="r" t="t"/>
                    <a:pathLst>
                      <a:path extrusionOk="0" h="136" w="141">
                        <a:moveTo>
                          <a:pt x="141" y="100"/>
                        </a:moveTo>
                        <a:cubicBezTo>
                          <a:pt x="140" y="98"/>
                          <a:pt x="136" y="96"/>
                          <a:pt x="131" y="97"/>
                        </a:cubicBezTo>
                        <a:cubicBezTo>
                          <a:pt x="130" y="97"/>
                          <a:pt x="129" y="98"/>
                          <a:pt x="128" y="98"/>
                        </a:cubicBezTo>
                        <a:cubicBezTo>
                          <a:pt x="122" y="99"/>
                          <a:pt x="95" y="109"/>
                          <a:pt x="94" y="109"/>
                        </a:cubicBezTo>
                        <a:cubicBezTo>
                          <a:pt x="93" y="109"/>
                          <a:pt x="93" y="109"/>
                          <a:pt x="93" y="109"/>
                        </a:cubicBezTo>
                        <a:cubicBezTo>
                          <a:pt x="94" y="110"/>
                          <a:pt x="94" y="110"/>
                          <a:pt x="94" y="110"/>
                        </a:cubicBezTo>
                        <a:cubicBezTo>
                          <a:pt x="97" y="113"/>
                          <a:pt x="98" y="115"/>
                          <a:pt x="98" y="118"/>
                        </a:cubicBezTo>
                        <a:cubicBezTo>
                          <a:pt x="97" y="121"/>
                          <a:pt x="92" y="123"/>
                          <a:pt x="84" y="124"/>
                        </a:cubicBezTo>
                        <a:cubicBezTo>
                          <a:pt x="78" y="124"/>
                          <a:pt x="69" y="124"/>
                          <a:pt x="59" y="122"/>
                        </a:cubicBezTo>
                        <a:cubicBezTo>
                          <a:pt x="61" y="122"/>
                          <a:pt x="62" y="122"/>
                          <a:pt x="63" y="122"/>
                        </a:cubicBezTo>
                        <a:cubicBezTo>
                          <a:pt x="70" y="122"/>
                          <a:pt x="77" y="122"/>
                          <a:pt x="82" y="121"/>
                        </a:cubicBezTo>
                        <a:cubicBezTo>
                          <a:pt x="90" y="121"/>
                          <a:pt x="94" y="119"/>
                          <a:pt x="95" y="116"/>
                        </a:cubicBezTo>
                        <a:cubicBezTo>
                          <a:pt x="95" y="114"/>
                          <a:pt x="94" y="113"/>
                          <a:pt x="91" y="111"/>
                        </a:cubicBezTo>
                        <a:cubicBezTo>
                          <a:pt x="88" y="109"/>
                          <a:pt x="82" y="109"/>
                          <a:pt x="76" y="108"/>
                        </a:cubicBezTo>
                        <a:cubicBezTo>
                          <a:pt x="71" y="107"/>
                          <a:pt x="67" y="106"/>
                          <a:pt x="64" y="106"/>
                        </a:cubicBezTo>
                        <a:cubicBezTo>
                          <a:pt x="55" y="103"/>
                          <a:pt x="45" y="100"/>
                          <a:pt x="33" y="101"/>
                        </a:cubicBezTo>
                        <a:cubicBezTo>
                          <a:pt x="31" y="101"/>
                          <a:pt x="29" y="102"/>
                          <a:pt x="28" y="102"/>
                        </a:cubicBezTo>
                        <a:cubicBezTo>
                          <a:pt x="19" y="104"/>
                          <a:pt x="10" y="106"/>
                          <a:pt x="1" y="109"/>
                        </a:cubicBezTo>
                        <a:cubicBezTo>
                          <a:pt x="0" y="109"/>
                          <a:pt x="0" y="109"/>
                          <a:pt x="0" y="109"/>
                        </a:cubicBezTo>
                        <a:cubicBezTo>
                          <a:pt x="13" y="128"/>
                          <a:pt x="13" y="128"/>
                          <a:pt x="13" y="128"/>
                        </a:cubicBezTo>
                        <a:cubicBezTo>
                          <a:pt x="15" y="128"/>
                          <a:pt x="18" y="127"/>
                          <a:pt x="20" y="127"/>
                        </a:cubicBezTo>
                        <a:cubicBezTo>
                          <a:pt x="24" y="127"/>
                          <a:pt x="26" y="127"/>
                          <a:pt x="30" y="127"/>
                        </a:cubicBezTo>
                        <a:cubicBezTo>
                          <a:pt x="33" y="128"/>
                          <a:pt x="43" y="130"/>
                          <a:pt x="52" y="131"/>
                        </a:cubicBezTo>
                        <a:cubicBezTo>
                          <a:pt x="61" y="134"/>
                          <a:pt x="70" y="135"/>
                          <a:pt x="73" y="136"/>
                        </a:cubicBezTo>
                        <a:cubicBezTo>
                          <a:pt x="75" y="136"/>
                          <a:pt x="77" y="136"/>
                          <a:pt x="79" y="136"/>
                        </a:cubicBezTo>
                        <a:cubicBezTo>
                          <a:pt x="83" y="135"/>
                          <a:pt x="88" y="133"/>
                          <a:pt x="92" y="131"/>
                        </a:cubicBezTo>
                        <a:cubicBezTo>
                          <a:pt x="94" y="130"/>
                          <a:pt x="96" y="129"/>
                          <a:pt x="97" y="128"/>
                        </a:cubicBezTo>
                        <a:cubicBezTo>
                          <a:pt x="137" y="106"/>
                          <a:pt x="137" y="106"/>
                          <a:pt x="137" y="106"/>
                        </a:cubicBezTo>
                        <a:cubicBezTo>
                          <a:pt x="141" y="104"/>
                          <a:pt x="141" y="101"/>
                          <a:pt x="141" y="100"/>
                        </a:cubicBezTo>
                        <a:close/>
                        <a:moveTo>
                          <a:pt x="77" y="50"/>
                        </a:moveTo>
                        <a:cubicBezTo>
                          <a:pt x="77" y="50"/>
                          <a:pt x="77" y="50"/>
                          <a:pt x="77" y="50"/>
                        </a:cubicBezTo>
                        <a:cubicBezTo>
                          <a:pt x="77" y="55"/>
                          <a:pt x="77" y="55"/>
                          <a:pt x="77" y="55"/>
                        </a:cubicBezTo>
                        <a:cubicBezTo>
                          <a:pt x="98" y="67"/>
                          <a:pt x="109" y="61"/>
                          <a:pt x="109" y="88"/>
                        </a:cubicBezTo>
                        <a:cubicBezTo>
                          <a:pt x="67" y="88"/>
                          <a:pt x="67" y="88"/>
                          <a:pt x="67" y="88"/>
                        </a:cubicBezTo>
                        <a:cubicBezTo>
                          <a:pt x="66" y="88"/>
                          <a:pt x="66" y="88"/>
                          <a:pt x="66" y="88"/>
                        </a:cubicBezTo>
                        <a:cubicBezTo>
                          <a:pt x="24" y="88"/>
                          <a:pt x="24" y="88"/>
                          <a:pt x="24" y="88"/>
                        </a:cubicBezTo>
                        <a:cubicBezTo>
                          <a:pt x="24" y="60"/>
                          <a:pt x="34" y="67"/>
                          <a:pt x="55" y="55"/>
                        </a:cubicBezTo>
                        <a:cubicBezTo>
                          <a:pt x="55" y="51"/>
                          <a:pt x="55" y="51"/>
                          <a:pt x="55" y="51"/>
                        </a:cubicBezTo>
                        <a:cubicBezTo>
                          <a:pt x="51" y="48"/>
                          <a:pt x="50" y="43"/>
                          <a:pt x="49" y="38"/>
                        </a:cubicBezTo>
                        <a:cubicBezTo>
                          <a:pt x="49" y="38"/>
                          <a:pt x="49" y="38"/>
                          <a:pt x="49" y="38"/>
                        </a:cubicBezTo>
                        <a:cubicBezTo>
                          <a:pt x="48" y="38"/>
                          <a:pt x="48" y="37"/>
                          <a:pt x="48" y="36"/>
                        </a:cubicBezTo>
                        <a:cubicBezTo>
                          <a:pt x="48" y="36"/>
                          <a:pt x="48" y="36"/>
                          <a:pt x="48" y="36"/>
                        </a:cubicBezTo>
                        <a:cubicBezTo>
                          <a:pt x="48" y="36"/>
                          <a:pt x="47" y="35"/>
                          <a:pt x="47" y="33"/>
                        </a:cubicBezTo>
                        <a:cubicBezTo>
                          <a:pt x="47" y="32"/>
                          <a:pt x="45" y="29"/>
                          <a:pt x="47" y="28"/>
                        </a:cubicBezTo>
                        <a:cubicBezTo>
                          <a:pt x="48" y="27"/>
                          <a:pt x="48" y="28"/>
                          <a:pt x="48" y="28"/>
                        </a:cubicBezTo>
                        <a:cubicBezTo>
                          <a:pt x="47" y="20"/>
                          <a:pt x="45" y="9"/>
                          <a:pt x="55" y="7"/>
                        </a:cubicBezTo>
                        <a:cubicBezTo>
                          <a:pt x="55" y="0"/>
                          <a:pt x="81" y="3"/>
                          <a:pt x="84" y="13"/>
                        </a:cubicBezTo>
                        <a:cubicBezTo>
                          <a:pt x="86" y="18"/>
                          <a:pt x="84" y="28"/>
                          <a:pt x="84" y="28"/>
                        </a:cubicBezTo>
                        <a:cubicBezTo>
                          <a:pt x="84" y="27"/>
                          <a:pt x="84" y="27"/>
                          <a:pt x="86" y="27"/>
                        </a:cubicBezTo>
                        <a:cubicBezTo>
                          <a:pt x="87" y="28"/>
                          <a:pt x="85" y="32"/>
                          <a:pt x="85" y="33"/>
                        </a:cubicBezTo>
                        <a:cubicBezTo>
                          <a:pt x="84" y="35"/>
                          <a:pt x="84" y="36"/>
                          <a:pt x="84" y="36"/>
                        </a:cubicBezTo>
                        <a:cubicBezTo>
                          <a:pt x="84" y="36"/>
                          <a:pt x="84" y="36"/>
                          <a:pt x="84" y="36"/>
                        </a:cubicBezTo>
                        <a:cubicBezTo>
                          <a:pt x="84" y="37"/>
                          <a:pt x="83" y="38"/>
                          <a:pt x="83" y="38"/>
                        </a:cubicBezTo>
                        <a:cubicBezTo>
                          <a:pt x="82" y="43"/>
                          <a:pt x="81" y="47"/>
                          <a:pt x="77" y="50"/>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3F3F3F"/>
                      </a:solidFill>
                      <a:latin typeface="Arial"/>
                      <a:ea typeface="Arial"/>
                      <a:cs typeface="Arial"/>
                      <a:sym typeface="Arial"/>
                    </a:endParaRPr>
                  </a:p>
                </p:txBody>
              </p:sp>
            </p:grpSp>
          </p:grpSp>
          <p:grpSp>
            <p:nvGrpSpPr>
              <p:cNvPr id="255" name="Google Shape;255;g23b604f6d72_0_6"/>
              <p:cNvGrpSpPr/>
              <p:nvPr/>
            </p:nvGrpSpPr>
            <p:grpSpPr>
              <a:xfrm>
                <a:off x="6175700" y="1619513"/>
                <a:ext cx="5663700" cy="1291475"/>
                <a:chOff x="6145760" y="1724173"/>
                <a:chExt cx="5663700" cy="1291475"/>
              </a:xfrm>
            </p:grpSpPr>
            <p:sp>
              <p:nvSpPr>
                <p:cNvPr id="256" name="Google Shape;256;g23b604f6d72_0_6"/>
                <p:cNvSpPr txBox="1"/>
                <p:nvPr/>
              </p:nvSpPr>
              <p:spPr>
                <a:xfrm>
                  <a:off x="6145760" y="1724173"/>
                  <a:ext cx="5663700" cy="400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rgbClr val="262626"/>
                      </a:solidFill>
                    </a:rPr>
                    <a:t>Training Dataset</a:t>
                  </a:r>
                  <a:r>
                    <a:rPr b="1" lang="en-US" sz="2000">
                      <a:solidFill>
                        <a:srgbClr val="262626"/>
                      </a:solidFill>
                    </a:rPr>
                    <a:t>: </a:t>
                  </a:r>
                  <a:endParaRPr b="1"/>
                </a:p>
              </p:txBody>
            </p:sp>
            <p:sp>
              <p:nvSpPr>
                <p:cNvPr id="257" name="Google Shape;257;g23b604f6d72_0_6"/>
                <p:cNvSpPr txBox="1"/>
                <p:nvPr/>
              </p:nvSpPr>
              <p:spPr>
                <a:xfrm>
                  <a:off x="6297960" y="2138448"/>
                  <a:ext cx="4503900" cy="87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700">
                      <a:solidFill>
                        <a:srgbClr val="212121"/>
                      </a:solidFill>
                      <a:highlight>
                        <a:srgbClr val="FFFFFF"/>
                      </a:highlight>
                    </a:rPr>
                    <a:t>33199 Randomized Observations</a:t>
                  </a:r>
                  <a:endParaRPr sz="1700">
                    <a:solidFill>
                      <a:srgbClr val="212121"/>
                    </a:solidFill>
                    <a:highlight>
                      <a:srgbClr val="FFFFFF"/>
                    </a:highlight>
                  </a:endParaRPr>
                </a:p>
                <a:p>
                  <a:pPr indent="0" lvl="0" marL="0" marR="0" rtl="0" algn="l">
                    <a:spcBef>
                      <a:spcPts val="0"/>
                    </a:spcBef>
                    <a:spcAft>
                      <a:spcPts val="0"/>
                    </a:spcAft>
                    <a:buNone/>
                  </a:pPr>
                  <a:r>
                    <a:rPr lang="en-US" sz="1700">
                      <a:solidFill>
                        <a:srgbClr val="212121"/>
                      </a:solidFill>
                      <a:highlight>
                        <a:srgbClr val="FFFFFF"/>
                      </a:highlight>
                    </a:rPr>
                    <a:t>Maximum value (Y_Train): 19,750</a:t>
                  </a:r>
                  <a:endParaRPr sz="1700">
                    <a:solidFill>
                      <a:srgbClr val="212121"/>
                    </a:solidFill>
                    <a:highlight>
                      <a:srgbClr val="FFFFFF"/>
                    </a:highlight>
                  </a:endParaRPr>
                </a:p>
                <a:p>
                  <a:pPr indent="0" lvl="0" marL="0" marR="0" rtl="0" algn="l">
                    <a:spcBef>
                      <a:spcPts val="0"/>
                    </a:spcBef>
                    <a:spcAft>
                      <a:spcPts val="0"/>
                    </a:spcAft>
                    <a:buNone/>
                  </a:pPr>
                  <a:r>
                    <a:rPr lang="en-US" sz="1700">
                      <a:solidFill>
                        <a:srgbClr val="212121"/>
                      </a:solidFill>
                      <a:highlight>
                        <a:srgbClr val="FFFFFF"/>
                      </a:highlight>
                    </a:rPr>
                    <a:t>Mean (Y_train): 214.340</a:t>
                  </a:r>
                  <a:endParaRPr sz="1700">
                    <a:solidFill>
                      <a:srgbClr val="212121"/>
                    </a:solidFill>
                    <a:highlight>
                      <a:srgbClr val="FFFFFF"/>
                    </a:highlight>
                  </a:endParaRPr>
                </a:p>
              </p:txBody>
            </p:sp>
          </p:grpSp>
          <p:sp>
            <p:nvSpPr>
              <p:cNvPr id="258" name="Google Shape;258;g23b604f6d72_0_6"/>
              <p:cNvSpPr txBox="1"/>
              <p:nvPr/>
            </p:nvSpPr>
            <p:spPr>
              <a:xfrm>
                <a:off x="6192160" y="4958791"/>
                <a:ext cx="4927800" cy="400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rgbClr val="262626"/>
                    </a:solidFill>
                  </a:rPr>
                  <a:t>Testing Dataset:</a:t>
                </a:r>
                <a:endParaRPr sz="2000"/>
              </a:p>
            </p:txBody>
          </p:sp>
          <p:grpSp>
            <p:nvGrpSpPr>
              <p:cNvPr id="259" name="Google Shape;259;g23b604f6d72_0_6"/>
              <p:cNvGrpSpPr/>
              <p:nvPr/>
            </p:nvGrpSpPr>
            <p:grpSpPr>
              <a:xfrm>
                <a:off x="4796169" y="3543736"/>
                <a:ext cx="4875010" cy="765694"/>
                <a:chOff x="5673865" y="1986981"/>
                <a:chExt cx="4875010" cy="765694"/>
              </a:xfrm>
            </p:grpSpPr>
            <p:sp>
              <p:nvSpPr>
                <p:cNvPr id="260" name="Google Shape;260;g23b604f6d72_0_6"/>
                <p:cNvSpPr txBox="1"/>
                <p:nvPr/>
              </p:nvSpPr>
              <p:spPr>
                <a:xfrm>
                  <a:off x="6086075" y="1986981"/>
                  <a:ext cx="4462800" cy="708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lt1"/>
                      </a:solidFill>
                    </a:rPr>
                    <a:t>Our dataset is on Airbnb prices in NYC (2022) from Kaggle</a:t>
                  </a:r>
                  <a:endParaRPr sz="2000">
                    <a:solidFill>
                      <a:schemeClr val="lt1"/>
                    </a:solidFill>
                  </a:endParaRPr>
                </a:p>
              </p:txBody>
            </p:sp>
            <p:sp>
              <p:nvSpPr>
                <p:cNvPr id="261" name="Google Shape;261;g23b604f6d72_0_6"/>
                <p:cNvSpPr txBox="1"/>
                <p:nvPr/>
              </p:nvSpPr>
              <p:spPr>
                <a:xfrm>
                  <a:off x="5673865" y="2444874"/>
                  <a:ext cx="1455600" cy="307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a:p>
              </p:txBody>
            </p:sp>
          </p:grpSp>
        </p:grpSp>
        <p:sp>
          <p:nvSpPr>
            <p:cNvPr id="262" name="Google Shape;262;g23b604f6d72_0_6"/>
            <p:cNvSpPr/>
            <p:nvPr/>
          </p:nvSpPr>
          <p:spPr>
            <a:xfrm>
              <a:off x="2952208" y="413161"/>
              <a:ext cx="6287700" cy="7695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4400">
                  <a:solidFill>
                    <a:schemeClr val="accent1"/>
                  </a:solidFill>
                </a:rPr>
                <a:t>Data Source</a:t>
              </a:r>
              <a:endParaRPr/>
            </a:p>
          </p:txBody>
        </p:sp>
      </p:grpSp>
      <p:sp>
        <p:nvSpPr>
          <p:cNvPr id="263" name="Google Shape;263;g23b604f6d72_0_6"/>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264" name="Google Shape;264;g23b604f6d72_0_6"/>
          <p:cNvPicPr preferRelativeResize="0"/>
          <p:nvPr/>
        </p:nvPicPr>
        <p:blipFill>
          <a:blip r:embed="rId3">
            <a:alphaModFix/>
          </a:blip>
          <a:stretch>
            <a:fillRect/>
          </a:stretch>
        </p:blipFill>
        <p:spPr>
          <a:xfrm>
            <a:off x="866925" y="1394252"/>
            <a:ext cx="3647974" cy="5207750"/>
          </a:xfrm>
          <a:prstGeom prst="rect">
            <a:avLst/>
          </a:prstGeom>
          <a:noFill/>
          <a:ln>
            <a:noFill/>
          </a:ln>
        </p:spPr>
      </p:pic>
      <p:sp>
        <p:nvSpPr>
          <p:cNvPr id="265" name="Google Shape;265;g23b604f6d72_0_6"/>
          <p:cNvSpPr txBox="1"/>
          <p:nvPr/>
        </p:nvSpPr>
        <p:spPr>
          <a:xfrm>
            <a:off x="6344550" y="5465525"/>
            <a:ext cx="4503900" cy="87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700">
                <a:solidFill>
                  <a:srgbClr val="212121"/>
                </a:solidFill>
                <a:highlight>
                  <a:srgbClr val="FFFFFF"/>
                </a:highlight>
              </a:rPr>
              <a:t>8300</a:t>
            </a:r>
            <a:r>
              <a:rPr lang="en-US" sz="1700">
                <a:solidFill>
                  <a:srgbClr val="212121"/>
                </a:solidFill>
                <a:highlight>
                  <a:srgbClr val="FFFFFF"/>
                </a:highlight>
              </a:rPr>
              <a:t> Randomized Observations</a:t>
            </a:r>
            <a:endParaRPr sz="1700">
              <a:solidFill>
                <a:srgbClr val="212121"/>
              </a:solidFill>
              <a:highlight>
                <a:srgbClr val="FFFFFF"/>
              </a:highlight>
            </a:endParaRPr>
          </a:p>
          <a:p>
            <a:pPr indent="0" lvl="0" marL="0" marR="0" rtl="0" algn="l">
              <a:spcBef>
                <a:spcPts val="0"/>
              </a:spcBef>
              <a:spcAft>
                <a:spcPts val="0"/>
              </a:spcAft>
              <a:buNone/>
            </a:pPr>
            <a:r>
              <a:rPr lang="en-US" sz="1700">
                <a:solidFill>
                  <a:srgbClr val="212121"/>
                </a:solidFill>
                <a:highlight>
                  <a:srgbClr val="FFFFFF"/>
                </a:highlight>
              </a:rPr>
              <a:t>Maximum value (Y_test): 10,000</a:t>
            </a:r>
            <a:endParaRPr sz="1700">
              <a:solidFill>
                <a:srgbClr val="212121"/>
              </a:solidFill>
              <a:highlight>
                <a:srgbClr val="FFFFFF"/>
              </a:highlight>
            </a:endParaRPr>
          </a:p>
          <a:p>
            <a:pPr indent="0" lvl="0" marL="0" marR="0" rtl="0" algn="l">
              <a:spcBef>
                <a:spcPts val="0"/>
              </a:spcBef>
              <a:spcAft>
                <a:spcPts val="0"/>
              </a:spcAft>
              <a:buNone/>
            </a:pPr>
            <a:r>
              <a:rPr lang="en-US" sz="1700">
                <a:solidFill>
                  <a:srgbClr val="212121"/>
                </a:solidFill>
                <a:highlight>
                  <a:srgbClr val="FFFFFF"/>
                </a:highlight>
              </a:rPr>
              <a:t>Mean (Y_test): 213.255</a:t>
            </a:r>
            <a:endParaRPr sz="1700">
              <a:solidFill>
                <a:srgbClr val="212121"/>
              </a:solidFill>
              <a:highlight>
                <a:srgbClr val="FFFFFF"/>
              </a:highligh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g1e213fdbf36_0_3"/>
          <p:cNvSpPr/>
          <p:nvPr/>
        </p:nvSpPr>
        <p:spPr>
          <a:xfrm>
            <a:off x="1169791" y="506541"/>
            <a:ext cx="4019700" cy="7695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400">
                <a:solidFill>
                  <a:schemeClr val="accent1"/>
                </a:solidFill>
              </a:rPr>
              <a:t>Our Data Set</a:t>
            </a:r>
            <a:endParaRPr/>
          </a:p>
        </p:txBody>
      </p:sp>
      <p:sp>
        <p:nvSpPr>
          <p:cNvPr id="271" name="Google Shape;271;g1e213fdbf36_0_3"/>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272" name="Google Shape;272;g1e213fdbf36_0_3"/>
          <p:cNvSpPr/>
          <p:nvPr/>
        </p:nvSpPr>
        <p:spPr>
          <a:xfrm>
            <a:off x="1919429" y="927331"/>
            <a:ext cx="5146500" cy="5147100"/>
          </a:xfrm>
          <a:prstGeom prst="arc">
            <a:avLst>
              <a:gd fmla="val 19053897" name="adj1"/>
              <a:gd fmla="val 2288551" name="adj2"/>
            </a:avLst>
          </a:prstGeom>
          <a:noFill/>
          <a:ln cap="flat" cmpd="sng" w="476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73" name="Google Shape;273;g1e213fdbf36_0_3"/>
          <p:cNvSpPr/>
          <p:nvPr/>
        </p:nvSpPr>
        <p:spPr>
          <a:xfrm rot="-5400000">
            <a:off x="6588763" y="2074788"/>
            <a:ext cx="281700" cy="2817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74" name="Google Shape;274;g1e213fdbf36_0_3"/>
          <p:cNvSpPr/>
          <p:nvPr/>
        </p:nvSpPr>
        <p:spPr>
          <a:xfrm rot="-5400000">
            <a:off x="6935205" y="3360014"/>
            <a:ext cx="281700" cy="2817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275" name="Google Shape;275;g1e213fdbf36_0_3"/>
          <p:cNvGrpSpPr/>
          <p:nvPr/>
        </p:nvGrpSpPr>
        <p:grpSpPr>
          <a:xfrm>
            <a:off x="6911972" y="1839000"/>
            <a:ext cx="2886011" cy="753375"/>
            <a:chOff x="8338586" y="1005574"/>
            <a:chExt cx="2886011" cy="753375"/>
          </a:xfrm>
        </p:grpSpPr>
        <p:sp>
          <p:nvSpPr>
            <p:cNvPr id="276" name="Google Shape;276;g1e213fdbf36_0_3"/>
            <p:cNvSpPr/>
            <p:nvPr/>
          </p:nvSpPr>
          <p:spPr>
            <a:xfrm>
              <a:off x="8338597" y="1005574"/>
              <a:ext cx="2886000" cy="496200"/>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None/>
              </a:pPr>
              <a:r>
                <a:rPr b="1" lang="en-US" sz="3200">
                  <a:solidFill>
                    <a:srgbClr val="3F3F3F"/>
                  </a:solidFill>
                </a:rPr>
                <a:t>41533 Rows</a:t>
              </a:r>
              <a:endParaRPr/>
            </a:p>
          </p:txBody>
        </p:sp>
        <p:sp>
          <p:nvSpPr>
            <p:cNvPr id="277" name="Google Shape;277;g1e213fdbf36_0_3"/>
            <p:cNvSpPr/>
            <p:nvPr/>
          </p:nvSpPr>
          <p:spPr>
            <a:xfrm>
              <a:off x="8338586" y="1389649"/>
              <a:ext cx="22260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rgbClr val="3F3F3F"/>
                  </a:solidFill>
                </a:rPr>
                <a:t>With </a:t>
              </a:r>
              <a:r>
                <a:rPr lang="en-US" sz="1800">
                  <a:solidFill>
                    <a:srgbClr val="3F3F3F"/>
                  </a:solidFill>
                  <a:extLst>
                    <a:ext uri="http://customooxmlschemas.google.com/">
                      <go:slidesCustomData xmlns:go="http://customooxmlschemas.google.com/" textRoundtripDataId="0"/>
                    </a:ext>
                  </a:extLst>
                </a:rPr>
                <a:t>1</a:t>
              </a:r>
              <a:r>
                <a:rPr lang="en-US" sz="1800">
                  <a:solidFill>
                    <a:srgbClr val="3F3F3F"/>
                  </a:solidFill>
                </a:rPr>
                <a:t>6 Columns</a:t>
              </a:r>
              <a:endParaRPr/>
            </a:p>
          </p:txBody>
        </p:sp>
      </p:grpSp>
      <p:grpSp>
        <p:nvGrpSpPr>
          <p:cNvPr id="278" name="Google Shape;278;g1e213fdbf36_0_3"/>
          <p:cNvGrpSpPr/>
          <p:nvPr/>
        </p:nvGrpSpPr>
        <p:grpSpPr>
          <a:xfrm>
            <a:off x="7329849" y="3124224"/>
            <a:ext cx="2729103" cy="995783"/>
            <a:chOff x="8338594" y="1997896"/>
            <a:chExt cx="2729103" cy="995783"/>
          </a:xfrm>
        </p:grpSpPr>
        <p:sp>
          <p:nvSpPr>
            <p:cNvPr id="279" name="Google Shape;279;g1e213fdbf36_0_3"/>
            <p:cNvSpPr/>
            <p:nvPr/>
          </p:nvSpPr>
          <p:spPr>
            <a:xfrm>
              <a:off x="8338597" y="1997896"/>
              <a:ext cx="2729100" cy="496200"/>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None/>
              </a:pPr>
              <a:r>
                <a:rPr b="1" lang="en-US" sz="3200">
                  <a:solidFill>
                    <a:srgbClr val="3F3F3F"/>
                  </a:solidFill>
                </a:rPr>
                <a:t>3 Data Types</a:t>
              </a:r>
              <a:endParaRPr/>
            </a:p>
          </p:txBody>
        </p:sp>
        <p:sp>
          <p:nvSpPr>
            <p:cNvPr id="280" name="Google Shape;280;g1e213fdbf36_0_3"/>
            <p:cNvSpPr/>
            <p:nvPr/>
          </p:nvSpPr>
          <p:spPr>
            <a:xfrm>
              <a:off x="8338594" y="2381979"/>
              <a:ext cx="2226000" cy="611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rgbClr val="3F3F3F"/>
                  </a:solidFill>
                </a:rPr>
                <a:t>Mainly int64</a:t>
              </a:r>
              <a:endParaRPr/>
            </a:p>
          </p:txBody>
        </p:sp>
      </p:grpSp>
      <p:sp>
        <p:nvSpPr>
          <p:cNvPr id="281" name="Google Shape;281;g1e213fdbf36_0_3"/>
          <p:cNvSpPr txBox="1"/>
          <p:nvPr/>
        </p:nvSpPr>
        <p:spPr>
          <a:xfrm>
            <a:off x="256500" y="1340850"/>
            <a:ext cx="4694400" cy="1323600"/>
          </a:xfrm>
          <a:prstGeom prst="rect">
            <a:avLst/>
          </a:prstGeom>
          <a:solidFill>
            <a:srgbClr val="F2F2F2">
              <a:alpha val="11760"/>
            </a:srgbClr>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600" u="sng"/>
              <a:t>Some Important variable</a:t>
            </a:r>
            <a:endParaRPr b="1" sz="2600" u="sng"/>
          </a:p>
          <a:p>
            <a:pPr indent="0" lvl="0" marL="0" rtl="0" algn="l">
              <a:spcBef>
                <a:spcPts val="0"/>
              </a:spcBef>
              <a:spcAft>
                <a:spcPts val="0"/>
              </a:spcAft>
              <a:buNone/>
            </a:pPr>
            <a:r>
              <a:t/>
            </a:r>
            <a:endParaRPr sz="2400"/>
          </a:p>
          <a:p>
            <a:pPr indent="0" lvl="0" marL="0" rtl="0" algn="l">
              <a:spcBef>
                <a:spcPts val="0"/>
              </a:spcBef>
              <a:spcAft>
                <a:spcPts val="0"/>
              </a:spcAft>
              <a:buNone/>
            </a:pPr>
            <a:r>
              <a:t/>
            </a:r>
            <a:endParaRPr sz="2400"/>
          </a:p>
        </p:txBody>
      </p:sp>
      <p:pic>
        <p:nvPicPr>
          <p:cNvPr id="282" name="Google Shape;282;g1e213fdbf36_0_3"/>
          <p:cNvPicPr preferRelativeResize="0"/>
          <p:nvPr/>
        </p:nvPicPr>
        <p:blipFill>
          <a:blip r:embed="rId3">
            <a:alphaModFix/>
          </a:blip>
          <a:stretch>
            <a:fillRect/>
          </a:stretch>
        </p:blipFill>
        <p:spPr>
          <a:xfrm>
            <a:off x="10058949" y="2278603"/>
            <a:ext cx="2054900" cy="3634573"/>
          </a:xfrm>
          <a:prstGeom prst="rect">
            <a:avLst/>
          </a:prstGeom>
          <a:noFill/>
          <a:ln>
            <a:noFill/>
          </a:ln>
        </p:spPr>
      </p:pic>
      <p:graphicFrame>
        <p:nvGraphicFramePr>
          <p:cNvPr id="283" name="Google Shape;283;g1e213fdbf36_0_3"/>
          <p:cNvGraphicFramePr/>
          <p:nvPr/>
        </p:nvGraphicFramePr>
        <p:xfrm>
          <a:off x="256500" y="1975488"/>
          <a:ext cx="3000000" cy="3000000"/>
        </p:xfrm>
        <a:graphic>
          <a:graphicData uri="http://schemas.openxmlformats.org/drawingml/2006/table">
            <a:tbl>
              <a:tblPr>
                <a:noFill/>
                <a:tableStyleId>{0BCEB3EC-313A-42F1-A368-62E1503E0CED}</a:tableStyleId>
              </a:tblPr>
              <a:tblGrid>
                <a:gridCol w="1940150"/>
                <a:gridCol w="3911750"/>
              </a:tblGrid>
              <a:tr h="396200">
                <a:tc>
                  <a:txBody>
                    <a:bodyPr/>
                    <a:lstStyle/>
                    <a:p>
                      <a:pPr indent="0" lvl="0" marL="0" rtl="0" algn="l">
                        <a:spcBef>
                          <a:spcPts val="0"/>
                        </a:spcBef>
                        <a:spcAft>
                          <a:spcPts val="0"/>
                        </a:spcAft>
                        <a:buNone/>
                      </a:pPr>
                      <a:r>
                        <a:rPr b="1" lang="en-US" u="sng"/>
                        <a:t>name</a:t>
                      </a:r>
                      <a:endParaRPr b="1" u="sng"/>
                    </a:p>
                  </a:txBody>
                  <a:tcPr marT="91425" marB="91425" marR="91425" marL="91425"/>
                </a:tc>
                <a:tc>
                  <a:txBody>
                    <a:bodyPr/>
                    <a:lstStyle/>
                    <a:p>
                      <a:pPr indent="0" lvl="0" marL="0" rtl="0" algn="l">
                        <a:spcBef>
                          <a:spcPts val="0"/>
                        </a:spcBef>
                        <a:spcAft>
                          <a:spcPts val="0"/>
                        </a:spcAft>
                        <a:buNone/>
                      </a:pPr>
                      <a:r>
                        <a:rPr lang="en-US"/>
                        <a:t>name of the listing</a:t>
                      </a:r>
                      <a:endParaRPr/>
                    </a:p>
                  </a:txBody>
                  <a:tcPr marT="91425" marB="91425" marR="91425" marL="91425"/>
                </a:tc>
              </a:tr>
              <a:tr h="396200">
                <a:tc>
                  <a:txBody>
                    <a:bodyPr/>
                    <a:lstStyle/>
                    <a:p>
                      <a:pPr indent="0" lvl="0" marL="0" rtl="0" algn="l">
                        <a:spcBef>
                          <a:spcPts val="0"/>
                        </a:spcBef>
                        <a:spcAft>
                          <a:spcPts val="0"/>
                        </a:spcAft>
                        <a:buNone/>
                      </a:pPr>
                      <a:r>
                        <a:rPr b="1" lang="en-US" u="sng"/>
                        <a:t>description</a:t>
                      </a:r>
                      <a:endParaRPr b="1" u="sng"/>
                    </a:p>
                  </a:txBody>
                  <a:tcPr marT="91425" marB="91425" marR="91425" marL="91425"/>
                </a:tc>
                <a:tc>
                  <a:txBody>
                    <a:bodyPr/>
                    <a:lstStyle/>
                    <a:p>
                      <a:pPr indent="0" lvl="0" marL="0" rtl="0" algn="l">
                        <a:spcBef>
                          <a:spcPts val="0"/>
                        </a:spcBef>
                        <a:spcAft>
                          <a:spcPts val="0"/>
                        </a:spcAft>
                        <a:buNone/>
                      </a:pPr>
                      <a:r>
                        <a:rPr lang="en-US">
                          <a:solidFill>
                            <a:schemeClr val="dk1"/>
                          </a:solidFill>
                        </a:rPr>
                        <a:t>Detailed description of the listing</a:t>
                      </a:r>
                      <a:endParaRPr/>
                    </a:p>
                  </a:txBody>
                  <a:tcPr marT="91425" marB="91425" marR="91425" marL="91425"/>
                </a:tc>
              </a:tr>
              <a:tr h="609575">
                <a:tc>
                  <a:txBody>
                    <a:bodyPr/>
                    <a:lstStyle/>
                    <a:p>
                      <a:pPr indent="0" lvl="0" marL="0" rtl="0" algn="l">
                        <a:spcBef>
                          <a:spcPts val="0"/>
                        </a:spcBef>
                        <a:spcAft>
                          <a:spcPts val="0"/>
                        </a:spcAft>
                        <a:buNone/>
                      </a:pPr>
                      <a:r>
                        <a:rPr b="1" lang="en-US" u="sng">
                          <a:solidFill>
                            <a:schemeClr val="dk1"/>
                          </a:solidFill>
                        </a:rPr>
                        <a:t>calculated_host_listing_counts</a:t>
                      </a:r>
                      <a:endParaRPr b="1" u="sng"/>
                    </a:p>
                  </a:txBody>
                  <a:tcPr marT="91425" marB="91425" marR="91425" marL="91425"/>
                </a:tc>
                <a:tc>
                  <a:txBody>
                    <a:bodyPr/>
                    <a:lstStyle/>
                    <a:p>
                      <a:pPr indent="0" lvl="0" marL="0" rtl="0" algn="l">
                        <a:spcBef>
                          <a:spcPts val="0"/>
                        </a:spcBef>
                        <a:spcAft>
                          <a:spcPts val="0"/>
                        </a:spcAft>
                        <a:buNone/>
                      </a:pPr>
                      <a:r>
                        <a:rPr lang="en-US">
                          <a:solidFill>
                            <a:schemeClr val="dk1"/>
                          </a:solidFill>
                        </a:rPr>
                        <a:t>The number of listings the host has in the current scrape, in the city/region geography</a:t>
                      </a:r>
                      <a:endParaRPr/>
                    </a:p>
                  </a:txBody>
                  <a:tcPr marT="91425" marB="91425" marR="91425" marL="91425"/>
                </a:tc>
              </a:tr>
              <a:tr h="396200">
                <a:tc>
                  <a:txBody>
                    <a:bodyPr/>
                    <a:lstStyle/>
                    <a:p>
                      <a:pPr indent="0" lvl="0" marL="0" rtl="0" algn="l">
                        <a:spcBef>
                          <a:spcPts val="0"/>
                        </a:spcBef>
                        <a:spcAft>
                          <a:spcPts val="0"/>
                        </a:spcAft>
                        <a:buNone/>
                      </a:pPr>
                      <a:r>
                        <a:rPr b="1" lang="en-US" u="sng">
                          <a:solidFill>
                            <a:schemeClr val="dk1"/>
                          </a:solidFill>
                        </a:rPr>
                        <a:t>room_type</a:t>
                      </a:r>
                      <a:endParaRPr b="1" u="sng"/>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US">
                          <a:solidFill>
                            <a:schemeClr val="dk1"/>
                          </a:solidFill>
                        </a:rPr>
                        <a:t>entire home/apt, private room, shared room</a:t>
                      </a:r>
                      <a:endParaRPr/>
                    </a:p>
                  </a:txBody>
                  <a:tcPr marT="91425" marB="91425" marR="91425" marL="91425"/>
                </a:tc>
              </a:tr>
              <a:tr h="1249650">
                <a:tc>
                  <a:txBody>
                    <a:bodyPr/>
                    <a:lstStyle/>
                    <a:p>
                      <a:pPr indent="0" lvl="0" marL="0" rtl="0" algn="l">
                        <a:spcBef>
                          <a:spcPts val="0"/>
                        </a:spcBef>
                        <a:spcAft>
                          <a:spcPts val="0"/>
                        </a:spcAft>
                        <a:buNone/>
                      </a:pPr>
                      <a:r>
                        <a:rPr b="1" lang="en-US" u="sng"/>
                        <a:t>availability_365</a:t>
                      </a:r>
                      <a:endParaRPr b="1" u="sng"/>
                    </a:p>
                  </a:txBody>
                  <a:tcPr marT="91425" marB="91425" marR="91425" marL="91425"/>
                </a:tc>
                <a:tc>
                  <a:txBody>
                    <a:bodyPr/>
                    <a:lstStyle/>
                    <a:p>
                      <a:pPr indent="0" lvl="0" marL="0" rtl="0" algn="l">
                        <a:spcBef>
                          <a:spcPts val="0"/>
                        </a:spcBef>
                        <a:spcAft>
                          <a:spcPts val="0"/>
                        </a:spcAft>
                        <a:buNone/>
                      </a:pPr>
                      <a:r>
                        <a:rPr lang="en-US">
                          <a:solidFill>
                            <a:schemeClr val="dk1"/>
                          </a:solidFill>
                        </a:rPr>
                        <a:t>avaliability_x. The availability of the listing x days in the future as determined by the calendar. Note a listing may not be available because it has been booked by a guest or blocked by the host.</a:t>
                      </a:r>
                      <a:endParaRPr/>
                    </a:p>
                  </a:txBody>
                  <a:tcPr marT="91425" marB="91425" marR="91425" marL="91425"/>
                </a:tc>
              </a:tr>
              <a:tr h="396200">
                <a:tc>
                  <a:txBody>
                    <a:bodyPr/>
                    <a:lstStyle/>
                    <a:p>
                      <a:pPr indent="0" lvl="0" marL="0" rtl="0" algn="l">
                        <a:spcBef>
                          <a:spcPts val="0"/>
                        </a:spcBef>
                        <a:spcAft>
                          <a:spcPts val="0"/>
                        </a:spcAft>
                        <a:buClr>
                          <a:schemeClr val="dk1"/>
                        </a:buClr>
                        <a:buSzPts val="1100"/>
                        <a:buFont typeface="Arial"/>
                        <a:buNone/>
                      </a:pPr>
                      <a:r>
                        <a:rPr b="1" lang="en-US" u="sng">
                          <a:solidFill>
                            <a:schemeClr val="dk1"/>
                          </a:solidFill>
                        </a:rPr>
                        <a:t>price</a:t>
                      </a:r>
                      <a:endParaRPr b="1" u="sng"/>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US">
                          <a:solidFill>
                            <a:schemeClr val="dk1"/>
                          </a:solidFill>
                        </a:rPr>
                        <a:t>price for the location</a:t>
                      </a:r>
                      <a:endParaRPr/>
                    </a:p>
                  </a:txBody>
                  <a:tcPr marT="91425" marB="91425" marR="91425" marL="91425"/>
                </a:tc>
              </a:tr>
              <a:tr h="396200">
                <a:tc>
                  <a:txBody>
                    <a:bodyPr/>
                    <a:lstStyle/>
                    <a:p>
                      <a:pPr indent="0" lvl="0" marL="0" rtl="0" algn="l">
                        <a:spcBef>
                          <a:spcPts val="0"/>
                        </a:spcBef>
                        <a:spcAft>
                          <a:spcPts val="0"/>
                        </a:spcAft>
                        <a:buClr>
                          <a:schemeClr val="dk1"/>
                        </a:buClr>
                        <a:buSzPts val="1100"/>
                        <a:buFont typeface="Arial"/>
                        <a:buNone/>
                      </a:pPr>
                      <a:r>
                        <a:rPr b="1" lang="en-US" u="sng">
                          <a:solidFill>
                            <a:schemeClr val="dk1"/>
                          </a:solidFill>
                        </a:rPr>
                        <a:t>reviews_per_month</a:t>
                      </a:r>
                      <a:endParaRPr b="1" u="sng"/>
                    </a:p>
                  </a:txBody>
                  <a:tcPr marT="91425" marB="91425" marR="91425" marL="91425"/>
                </a:tc>
                <a:tc>
                  <a:txBody>
                    <a:bodyPr/>
                    <a:lstStyle/>
                    <a:p>
                      <a:pPr indent="0" lvl="0" marL="0" rtl="0" algn="l">
                        <a:spcBef>
                          <a:spcPts val="0"/>
                        </a:spcBef>
                        <a:spcAft>
                          <a:spcPts val="0"/>
                        </a:spcAft>
                        <a:buNone/>
                      </a:pPr>
                      <a:r>
                        <a:rPr lang="en-US">
                          <a:solidFill>
                            <a:schemeClr val="dk1"/>
                          </a:solidFill>
                        </a:rPr>
                        <a:t>reviews per month</a:t>
                      </a:r>
                      <a:endParaRPr/>
                    </a:p>
                  </a:txBody>
                  <a:tcPr marT="91425" marB="91425" marR="91425" marL="91425"/>
                </a:tc>
              </a:tr>
              <a:tr h="456825">
                <a:tc>
                  <a:txBody>
                    <a:bodyPr/>
                    <a:lstStyle/>
                    <a:p>
                      <a:pPr indent="0" lvl="0" marL="0" rtl="0" algn="l">
                        <a:spcBef>
                          <a:spcPts val="0"/>
                        </a:spcBef>
                        <a:spcAft>
                          <a:spcPts val="0"/>
                        </a:spcAft>
                        <a:buNone/>
                      </a:pPr>
                      <a:r>
                        <a:rPr b="1" lang="en-US" u="sng">
                          <a:solidFill>
                            <a:schemeClr val="dk1"/>
                          </a:solidFill>
                        </a:rPr>
                        <a:t>neighbourhood</a:t>
                      </a:r>
                      <a:endParaRPr b="1" u="sng"/>
                    </a:p>
                  </a:txBody>
                  <a:tcPr marT="91425" marB="91425" marR="91425" marL="91425"/>
                </a:tc>
                <a:tc>
                  <a:txBody>
                    <a:bodyPr/>
                    <a:lstStyle/>
                    <a:p>
                      <a:pPr indent="0" lvl="0" marL="0" rtl="0" algn="l">
                        <a:spcBef>
                          <a:spcPts val="0"/>
                        </a:spcBef>
                        <a:spcAft>
                          <a:spcPts val="0"/>
                        </a:spcAft>
                        <a:buNone/>
                      </a:pPr>
                      <a:r>
                        <a:rPr lang="en-US"/>
                        <a:t>which </a:t>
                      </a:r>
                      <a:r>
                        <a:rPr lang="en-US">
                          <a:solidFill>
                            <a:schemeClr val="dk1"/>
                          </a:solidFill>
                        </a:rPr>
                        <a:t>neighbourhood is on</a:t>
                      </a:r>
                      <a:endParaRPr/>
                    </a:p>
                  </a:txBody>
                  <a:tcPr marT="91425" marB="91425" marR="91425" marL="91425"/>
                </a:tc>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5"/>
          <p:cNvSpPr/>
          <p:nvPr/>
        </p:nvSpPr>
        <p:spPr>
          <a:xfrm>
            <a:off x="5914169" y="1396443"/>
            <a:ext cx="5643686" cy="3673876"/>
          </a:xfrm>
          <a:prstGeom prst="roundRect">
            <a:avLst>
              <a:gd fmla="val 5963" name="adj"/>
            </a:avLst>
          </a:prstGeom>
          <a:solidFill>
            <a:schemeClr val="accent1"/>
          </a:solidFill>
          <a:ln>
            <a:noFill/>
          </a:ln>
          <a:effectLst>
            <a:outerShdw blurRad="1270000" sx="90000" rotWithShape="0" algn="t" dir="5400000" dist="635000" sy="90000">
              <a:schemeClr val="dk1">
                <a:alpha val="20000"/>
              </a:scheme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89" name="Google Shape;289;p5"/>
          <p:cNvSpPr/>
          <p:nvPr/>
        </p:nvSpPr>
        <p:spPr>
          <a:xfrm>
            <a:off x="634144" y="2523847"/>
            <a:ext cx="5371276" cy="3439613"/>
          </a:xfrm>
          <a:prstGeom prst="roundRect">
            <a:avLst>
              <a:gd fmla="val 5963" name="adj"/>
            </a:avLst>
          </a:prstGeom>
          <a:solidFill>
            <a:schemeClr val="lt1"/>
          </a:solidFill>
          <a:ln>
            <a:noFill/>
          </a:ln>
          <a:effectLst>
            <a:outerShdw blurRad="1270000" sx="90000" rotWithShape="0" algn="t" dir="5400000" dist="635000" sy="90000">
              <a:schemeClr val="dk1">
                <a:alpha val="20000"/>
              </a:scheme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90" name="Google Shape;290;p5"/>
          <p:cNvSpPr/>
          <p:nvPr/>
        </p:nvSpPr>
        <p:spPr>
          <a:xfrm>
            <a:off x="634144" y="1416816"/>
            <a:ext cx="4476195" cy="156966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4600">
                <a:solidFill>
                  <a:schemeClr val="accent1"/>
                </a:solidFill>
              </a:rPr>
              <a:t>Naive Baseline</a:t>
            </a:r>
            <a:endParaRPr sz="1200"/>
          </a:p>
        </p:txBody>
      </p:sp>
      <p:grpSp>
        <p:nvGrpSpPr>
          <p:cNvPr id="291" name="Google Shape;291;p5"/>
          <p:cNvGrpSpPr/>
          <p:nvPr/>
        </p:nvGrpSpPr>
        <p:grpSpPr>
          <a:xfrm>
            <a:off x="7102062" y="2002914"/>
            <a:ext cx="3359100" cy="2461071"/>
            <a:chOff x="7102062" y="1928543"/>
            <a:chExt cx="3359100" cy="2461071"/>
          </a:xfrm>
        </p:grpSpPr>
        <p:grpSp>
          <p:nvGrpSpPr>
            <p:cNvPr id="292" name="Google Shape;292;p5"/>
            <p:cNvGrpSpPr/>
            <p:nvPr/>
          </p:nvGrpSpPr>
          <p:grpSpPr>
            <a:xfrm>
              <a:off x="7102062" y="2862155"/>
              <a:ext cx="3359100" cy="1527459"/>
              <a:chOff x="6186582" y="1901678"/>
              <a:chExt cx="3359100" cy="1527459"/>
            </a:xfrm>
          </p:grpSpPr>
          <p:sp>
            <p:nvSpPr>
              <p:cNvPr id="293" name="Google Shape;293;p5"/>
              <p:cNvSpPr txBox="1"/>
              <p:nvPr/>
            </p:nvSpPr>
            <p:spPr>
              <a:xfrm>
                <a:off x="6186582" y="1901678"/>
                <a:ext cx="3359100" cy="706200"/>
              </a:xfrm>
              <a:prstGeom prst="rect">
                <a:avLst/>
              </a:prstGeom>
              <a:noFill/>
              <a:ln>
                <a:noFill/>
              </a:ln>
            </p:spPr>
            <p:txBody>
              <a:bodyPr anchorCtr="0" anchor="t" bIns="0" lIns="0" spcFirstLastPara="1" rIns="0" wrap="square" tIns="13325">
                <a:spAutoFit/>
              </a:bodyPr>
              <a:lstStyle/>
              <a:p>
                <a:pPr indent="0" lvl="0" marL="0" marR="0" rtl="0" algn="ctr">
                  <a:lnSpc>
                    <a:spcPct val="100000"/>
                  </a:lnSpc>
                  <a:spcBef>
                    <a:spcPts val="0"/>
                  </a:spcBef>
                  <a:spcAft>
                    <a:spcPts val="0"/>
                  </a:spcAft>
                  <a:buNone/>
                </a:pPr>
                <a:r>
                  <a:rPr lang="en-US" sz="4500">
                    <a:solidFill>
                      <a:schemeClr val="lt1"/>
                    </a:solidFill>
                  </a:rPr>
                  <a:t>385.0395</a:t>
                </a:r>
                <a:endParaRPr sz="100"/>
              </a:p>
            </p:txBody>
          </p:sp>
          <p:sp>
            <p:nvSpPr>
              <p:cNvPr id="294" name="Google Shape;294;p5"/>
              <p:cNvSpPr txBox="1"/>
              <p:nvPr/>
            </p:nvSpPr>
            <p:spPr>
              <a:xfrm>
                <a:off x="6186582" y="2861537"/>
                <a:ext cx="3359100" cy="567600"/>
              </a:xfrm>
              <a:prstGeom prst="rect">
                <a:avLst/>
              </a:prstGeom>
              <a:noFill/>
              <a:ln>
                <a:noFill/>
              </a:ln>
            </p:spPr>
            <p:txBody>
              <a:bodyPr anchorCtr="0" anchor="t" bIns="0" lIns="0" spcFirstLastPara="1" rIns="0" wrap="square" tIns="13325">
                <a:spAutoFit/>
              </a:bodyPr>
              <a:lstStyle/>
              <a:p>
                <a:pPr indent="-12700" lvl="0" marL="12700" marR="5080" rtl="0" algn="ctr">
                  <a:spcBef>
                    <a:spcPts val="0"/>
                  </a:spcBef>
                  <a:spcAft>
                    <a:spcPts val="0"/>
                  </a:spcAft>
                  <a:buNone/>
                </a:pPr>
                <a:r>
                  <a:rPr lang="en-US" sz="1800">
                    <a:solidFill>
                      <a:schemeClr val="lt1"/>
                    </a:solidFill>
                  </a:rPr>
                  <a:t>Naive Baseline RMSE (Test) for Benchmarking</a:t>
                </a:r>
                <a:endParaRPr/>
              </a:p>
            </p:txBody>
          </p:sp>
        </p:grpSp>
        <p:pic>
          <p:nvPicPr>
            <p:cNvPr id="295" name="Google Shape;295;p5"/>
            <p:cNvPicPr preferRelativeResize="0"/>
            <p:nvPr/>
          </p:nvPicPr>
          <p:blipFill rotWithShape="1">
            <a:blip r:embed="rId3">
              <a:alphaModFix/>
            </a:blip>
            <a:srcRect b="0" l="0" r="0" t="0"/>
            <a:stretch/>
          </p:blipFill>
          <p:spPr>
            <a:xfrm>
              <a:off x="8357101" y="1928543"/>
              <a:ext cx="849073" cy="849073"/>
            </a:xfrm>
            <a:prstGeom prst="rect">
              <a:avLst/>
            </a:prstGeom>
            <a:noFill/>
            <a:ln>
              <a:noFill/>
            </a:ln>
          </p:spPr>
        </p:pic>
      </p:grpSp>
      <p:pic>
        <p:nvPicPr>
          <p:cNvPr id="296" name="Google Shape;296;p5"/>
          <p:cNvPicPr preferRelativeResize="0"/>
          <p:nvPr/>
        </p:nvPicPr>
        <p:blipFill rotWithShape="1">
          <a:blip r:embed="rId4">
            <a:alphaModFix/>
          </a:blip>
          <a:srcRect b="0" l="0" r="0" t="0"/>
          <a:stretch/>
        </p:blipFill>
        <p:spPr>
          <a:xfrm>
            <a:off x="2895245" y="2841333"/>
            <a:ext cx="849073" cy="849073"/>
          </a:xfrm>
          <a:prstGeom prst="rect">
            <a:avLst/>
          </a:prstGeom>
          <a:noFill/>
          <a:ln>
            <a:noFill/>
          </a:ln>
        </p:spPr>
      </p:pic>
      <p:sp>
        <p:nvSpPr>
          <p:cNvPr id="297" name="Google Shape;297;p5"/>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98" name="Google Shape;298;p5"/>
          <p:cNvSpPr txBox="1"/>
          <p:nvPr/>
        </p:nvSpPr>
        <p:spPr>
          <a:xfrm>
            <a:off x="1081638" y="3902750"/>
            <a:ext cx="4476300" cy="1999200"/>
          </a:xfrm>
          <a:prstGeom prst="rect">
            <a:avLst/>
          </a:prstGeom>
          <a:noFill/>
          <a:ln>
            <a:noFill/>
          </a:ln>
        </p:spPr>
        <p:txBody>
          <a:bodyPr anchorCtr="0" anchor="t" bIns="0" lIns="0" spcFirstLastPara="1" rIns="0" wrap="square" tIns="13325">
            <a:spAutoFit/>
          </a:bodyPr>
          <a:lstStyle/>
          <a:p>
            <a:pPr indent="-12700" lvl="0" marL="12700" marR="5080" rtl="0" algn="l">
              <a:spcBef>
                <a:spcPts val="0"/>
              </a:spcBef>
              <a:spcAft>
                <a:spcPts val="0"/>
              </a:spcAft>
              <a:buNone/>
            </a:pPr>
            <a:r>
              <a:rPr b="1" lang="en-US" sz="1900">
                <a:solidFill>
                  <a:schemeClr val="dk1"/>
                </a:solidFill>
              </a:rPr>
              <a:t>Predictors:</a:t>
            </a:r>
            <a:r>
              <a:rPr lang="en-US" sz="1900">
                <a:solidFill>
                  <a:schemeClr val="dk1"/>
                </a:solidFill>
              </a:rPr>
              <a:t> 'minimum_nights', 'number_of_reviews', 'availability_365', Room Type (' Entire home/apt', 'Hotel room', 'Private room', 'Shared room'), Location ('Bronx', 'Brooklyn', 'Manhattan', 'Queens', 'Staten Island')</a:t>
            </a:r>
            <a:endParaRPr sz="1900">
              <a:solidFill>
                <a:schemeClr val="dk1"/>
              </a:solidFill>
            </a:endParaRPr>
          </a:p>
          <a:p>
            <a:pPr indent="0" lvl="0" marL="0" marR="5080" rtl="0" algn="l">
              <a:spcBef>
                <a:spcPts val="0"/>
              </a:spcBef>
              <a:spcAft>
                <a:spcPts val="0"/>
              </a:spcAft>
              <a:buNone/>
            </a:pPr>
            <a:r>
              <a:t/>
            </a:r>
            <a:endParaRPr sz="1500">
              <a:solidFill>
                <a:schemeClr val="dk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g23b604f6d72_0_196"/>
          <p:cNvSpPr/>
          <p:nvPr/>
        </p:nvSpPr>
        <p:spPr>
          <a:xfrm>
            <a:off x="1169800" y="506550"/>
            <a:ext cx="5146500" cy="7695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400">
                <a:solidFill>
                  <a:schemeClr val="accent1"/>
                </a:solidFill>
              </a:rPr>
              <a:t>Linear Regression</a:t>
            </a:r>
            <a:endParaRPr/>
          </a:p>
        </p:txBody>
      </p:sp>
      <p:sp>
        <p:nvSpPr>
          <p:cNvPr id="304" name="Google Shape;304;g23b604f6d72_0_196"/>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305" name="Google Shape;305;g23b604f6d72_0_196"/>
          <p:cNvSpPr/>
          <p:nvPr/>
        </p:nvSpPr>
        <p:spPr>
          <a:xfrm>
            <a:off x="547829" y="927331"/>
            <a:ext cx="5146500" cy="5147100"/>
          </a:xfrm>
          <a:prstGeom prst="arc">
            <a:avLst>
              <a:gd fmla="val 19053897" name="adj1"/>
              <a:gd fmla="val 2288551" name="adj2"/>
            </a:avLst>
          </a:prstGeom>
          <a:noFill/>
          <a:ln cap="flat" cmpd="sng" w="476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306" name="Google Shape;306;g23b604f6d72_0_196"/>
          <p:cNvSpPr/>
          <p:nvPr/>
        </p:nvSpPr>
        <p:spPr>
          <a:xfrm rot="-5400000">
            <a:off x="5217164" y="2074788"/>
            <a:ext cx="281700" cy="2817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07" name="Google Shape;307;g23b604f6d72_0_196"/>
          <p:cNvSpPr/>
          <p:nvPr/>
        </p:nvSpPr>
        <p:spPr>
          <a:xfrm rot="-5400000">
            <a:off x="5563606" y="3360014"/>
            <a:ext cx="281700" cy="2817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308" name="Google Shape;308;g23b604f6d72_0_196"/>
          <p:cNvGrpSpPr/>
          <p:nvPr/>
        </p:nvGrpSpPr>
        <p:grpSpPr>
          <a:xfrm>
            <a:off x="5540372" y="1839000"/>
            <a:ext cx="2886011" cy="753375"/>
            <a:chOff x="8338586" y="1005574"/>
            <a:chExt cx="2886011" cy="753375"/>
          </a:xfrm>
        </p:grpSpPr>
        <p:sp>
          <p:nvSpPr>
            <p:cNvPr id="309" name="Google Shape;309;g23b604f6d72_0_196"/>
            <p:cNvSpPr/>
            <p:nvPr/>
          </p:nvSpPr>
          <p:spPr>
            <a:xfrm>
              <a:off x="8338597" y="1005574"/>
              <a:ext cx="2886000" cy="496200"/>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None/>
              </a:pPr>
              <a:r>
                <a:rPr b="1" lang="en-US" sz="3200">
                  <a:solidFill>
                    <a:srgbClr val="3F3F3F"/>
                  </a:solidFill>
                </a:rPr>
                <a:t>RMSE Train</a:t>
              </a:r>
              <a:endParaRPr/>
            </a:p>
          </p:txBody>
        </p:sp>
        <p:sp>
          <p:nvSpPr>
            <p:cNvPr id="310" name="Google Shape;310;g23b604f6d72_0_196"/>
            <p:cNvSpPr/>
            <p:nvPr/>
          </p:nvSpPr>
          <p:spPr>
            <a:xfrm>
              <a:off x="8338586" y="1389649"/>
              <a:ext cx="22260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rgbClr val="3F3F3F"/>
                  </a:solidFill>
                </a:rPr>
                <a:t>392.872</a:t>
              </a:r>
              <a:endParaRPr/>
            </a:p>
          </p:txBody>
        </p:sp>
      </p:grpSp>
      <p:grpSp>
        <p:nvGrpSpPr>
          <p:cNvPr id="311" name="Google Shape;311;g23b604f6d72_0_196"/>
          <p:cNvGrpSpPr/>
          <p:nvPr/>
        </p:nvGrpSpPr>
        <p:grpSpPr>
          <a:xfrm>
            <a:off x="5958249" y="3124224"/>
            <a:ext cx="2729103" cy="995783"/>
            <a:chOff x="8338594" y="1997896"/>
            <a:chExt cx="2729103" cy="995783"/>
          </a:xfrm>
        </p:grpSpPr>
        <p:sp>
          <p:nvSpPr>
            <p:cNvPr id="312" name="Google Shape;312;g23b604f6d72_0_196"/>
            <p:cNvSpPr/>
            <p:nvPr/>
          </p:nvSpPr>
          <p:spPr>
            <a:xfrm>
              <a:off x="8338597" y="1997896"/>
              <a:ext cx="2729100" cy="496200"/>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None/>
              </a:pPr>
              <a:r>
                <a:rPr b="1" lang="en-US" sz="3200">
                  <a:solidFill>
                    <a:srgbClr val="3F3F3F"/>
                  </a:solidFill>
                </a:rPr>
                <a:t>RMSE Test</a:t>
              </a:r>
              <a:endParaRPr/>
            </a:p>
          </p:txBody>
        </p:sp>
        <p:sp>
          <p:nvSpPr>
            <p:cNvPr id="313" name="Google Shape;313;g23b604f6d72_0_196"/>
            <p:cNvSpPr/>
            <p:nvPr/>
          </p:nvSpPr>
          <p:spPr>
            <a:xfrm>
              <a:off x="8338594" y="2381979"/>
              <a:ext cx="2226000" cy="611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rgbClr val="3F3F3F"/>
                  </a:solidFill>
                </a:rPr>
                <a:t>372.879</a:t>
              </a:r>
              <a:endParaRPr/>
            </a:p>
          </p:txBody>
        </p:sp>
      </p:grpSp>
      <p:graphicFrame>
        <p:nvGraphicFramePr>
          <p:cNvPr id="314" name="Google Shape;314;g23b604f6d72_0_196"/>
          <p:cNvGraphicFramePr/>
          <p:nvPr/>
        </p:nvGraphicFramePr>
        <p:xfrm>
          <a:off x="1443763" y="1199838"/>
          <a:ext cx="3000000" cy="3000000"/>
        </p:xfrm>
        <a:graphic>
          <a:graphicData uri="http://schemas.openxmlformats.org/drawingml/2006/table">
            <a:tbl>
              <a:tblPr>
                <a:noFill/>
                <a:tableStyleId>{0BCEB3EC-313A-42F1-A368-62E1503E0CED}</a:tableStyleId>
              </a:tblPr>
              <a:tblGrid>
                <a:gridCol w="2119775"/>
                <a:gridCol w="2478800"/>
              </a:tblGrid>
              <a:tr h="404625">
                <a:tc>
                  <a:txBody>
                    <a:bodyPr/>
                    <a:lstStyle/>
                    <a:p>
                      <a:pPr indent="0" lvl="0" marL="0" rtl="0" algn="l">
                        <a:spcBef>
                          <a:spcPts val="0"/>
                        </a:spcBef>
                        <a:spcAft>
                          <a:spcPts val="0"/>
                        </a:spcAft>
                        <a:buNone/>
                      </a:pPr>
                      <a:r>
                        <a:rPr b="1" lang="en-US" sz="1600" u="sng"/>
                        <a:t>Intercept</a:t>
                      </a:r>
                      <a:endParaRPr b="1" sz="1600" u="sng"/>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l">
                        <a:spcBef>
                          <a:spcPts val="0"/>
                        </a:spcBef>
                        <a:spcAft>
                          <a:spcPts val="0"/>
                        </a:spcAft>
                        <a:buNone/>
                      </a:pPr>
                      <a:r>
                        <a:rPr lang="en-US" sz="1600"/>
                        <a:t>170.471</a:t>
                      </a:r>
                      <a:endParaRPr sz="1600"/>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r>
              <a:tr h="404625">
                <a:tc>
                  <a:txBody>
                    <a:bodyPr/>
                    <a:lstStyle/>
                    <a:p>
                      <a:pPr indent="0" lvl="0" marL="0" rtl="0" algn="l">
                        <a:spcBef>
                          <a:spcPts val="0"/>
                        </a:spcBef>
                        <a:spcAft>
                          <a:spcPts val="0"/>
                        </a:spcAft>
                        <a:buNone/>
                      </a:pPr>
                      <a:r>
                        <a:rPr b="1" lang="en-US" sz="1600" u="sng"/>
                        <a:t>Minimum_nights</a:t>
                      </a:r>
                      <a:endParaRPr b="1" sz="1600" u="sng"/>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l">
                        <a:spcBef>
                          <a:spcPts val="0"/>
                        </a:spcBef>
                        <a:spcAft>
                          <a:spcPts val="0"/>
                        </a:spcAft>
                        <a:buNone/>
                      </a:pPr>
                      <a:r>
                        <a:rPr lang="en-US" sz="1600">
                          <a:solidFill>
                            <a:schemeClr val="dk1"/>
                          </a:solidFill>
                        </a:rPr>
                        <a:t>-0.980</a:t>
                      </a:r>
                      <a:endParaRPr sz="1600"/>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r>
              <a:tr h="404625">
                <a:tc>
                  <a:txBody>
                    <a:bodyPr/>
                    <a:lstStyle/>
                    <a:p>
                      <a:pPr indent="0" lvl="0" marL="0" rtl="0" algn="l">
                        <a:spcBef>
                          <a:spcPts val="0"/>
                        </a:spcBef>
                        <a:spcAft>
                          <a:spcPts val="0"/>
                        </a:spcAft>
                        <a:buNone/>
                      </a:pPr>
                      <a:r>
                        <a:rPr b="1" lang="en-US" sz="1600" u="sng"/>
                        <a:t>Number_of_reviews</a:t>
                      </a:r>
                      <a:endParaRPr b="1" sz="1600" u="sng"/>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l">
                        <a:spcBef>
                          <a:spcPts val="0"/>
                        </a:spcBef>
                        <a:spcAft>
                          <a:spcPts val="0"/>
                        </a:spcAft>
                        <a:buNone/>
                      </a:pPr>
                      <a:r>
                        <a:rPr lang="en-US" sz="1600"/>
                        <a:t>-0.359</a:t>
                      </a:r>
                      <a:endParaRPr sz="1600"/>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r>
              <a:tr h="404625">
                <a:tc>
                  <a:txBody>
                    <a:bodyPr/>
                    <a:lstStyle/>
                    <a:p>
                      <a:pPr indent="0" lvl="0" marL="0" rtl="0" algn="l">
                        <a:spcBef>
                          <a:spcPts val="0"/>
                        </a:spcBef>
                        <a:spcAft>
                          <a:spcPts val="0"/>
                        </a:spcAft>
                        <a:buNone/>
                      </a:pPr>
                      <a:r>
                        <a:rPr b="1" lang="en-US" sz="1600" u="sng"/>
                        <a:t>Availability_365</a:t>
                      </a:r>
                      <a:endParaRPr b="1" sz="1600" u="sng"/>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l">
                        <a:spcBef>
                          <a:spcPts val="0"/>
                        </a:spcBef>
                        <a:spcAft>
                          <a:spcPts val="0"/>
                        </a:spcAft>
                        <a:buNone/>
                      </a:pPr>
                      <a:r>
                        <a:rPr lang="en-US" sz="1600"/>
                        <a:t>0.287</a:t>
                      </a:r>
                      <a:endParaRPr sz="1600"/>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r>
              <a:tr h="404625">
                <a:tc>
                  <a:txBody>
                    <a:bodyPr/>
                    <a:lstStyle/>
                    <a:p>
                      <a:pPr indent="0" lvl="0" marL="0" rtl="0" algn="l">
                        <a:spcBef>
                          <a:spcPts val="0"/>
                        </a:spcBef>
                        <a:spcAft>
                          <a:spcPts val="0"/>
                        </a:spcAft>
                        <a:buClr>
                          <a:schemeClr val="dk1"/>
                        </a:buClr>
                        <a:buSzPts val="1100"/>
                        <a:buFont typeface="Arial"/>
                        <a:buNone/>
                      </a:pPr>
                      <a:r>
                        <a:rPr b="1" lang="en-US" sz="1600" u="sng"/>
                        <a:t>Entire home/apt</a:t>
                      </a:r>
                      <a:endParaRPr b="1" sz="1600" u="sng"/>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l">
                        <a:spcBef>
                          <a:spcPts val="0"/>
                        </a:spcBef>
                        <a:spcAft>
                          <a:spcPts val="0"/>
                        </a:spcAft>
                        <a:buNone/>
                      </a:pPr>
                      <a:r>
                        <a:rPr lang="en-US" sz="1600"/>
                        <a:t>14.315</a:t>
                      </a:r>
                      <a:endParaRPr sz="1600"/>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r>
              <a:tr h="404625">
                <a:tc>
                  <a:txBody>
                    <a:bodyPr/>
                    <a:lstStyle/>
                    <a:p>
                      <a:pPr indent="0" lvl="0" marL="0" rtl="0" algn="l">
                        <a:spcBef>
                          <a:spcPts val="0"/>
                        </a:spcBef>
                        <a:spcAft>
                          <a:spcPts val="0"/>
                        </a:spcAft>
                        <a:buClr>
                          <a:schemeClr val="dk1"/>
                        </a:buClr>
                        <a:buSzPts val="1100"/>
                        <a:buFont typeface="Arial"/>
                        <a:buNone/>
                      </a:pPr>
                      <a:r>
                        <a:rPr b="1" lang="en-US" sz="1600" u="sng"/>
                        <a:t>Hotel room</a:t>
                      </a:r>
                      <a:endParaRPr b="1" sz="1600" u="sng"/>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l">
                        <a:spcBef>
                          <a:spcPts val="0"/>
                        </a:spcBef>
                        <a:spcAft>
                          <a:spcPts val="0"/>
                        </a:spcAft>
                        <a:buNone/>
                      </a:pPr>
                      <a:r>
                        <a:rPr lang="en-US" sz="1600"/>
                        <a:t>156.469</a:t>
                      </a:r>
                      <a:endParaRPr sz="1600"/>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r>
              <a:tr h="404625">
                <a:tc>
                  <a:txBody>
                    <a:bodyPr/>
                    <a:lstStyle/>
                    <a:p>
                      <a:pPr indent="0" lvl="0" marL="0" rtl="0" algn="l">
                        <a:spcBef>
                          <a:spcPts val="0"/>
                        </a:spcBef>
                        <a:spcAft>
                          <a:spcPts val="0"/>
                        </a:spcAft>
                        <a:buNone/>
                      </a:pPr>
                      <a:r>
                        <a:rPr b="1" lang="en-US" sz="1600" u="sng"/>
                        <a:t>Private room</a:t>
                      </a:r>
                      <a:endParaRPr b="1" sz="1600" u="sng"/>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l">
                        <a:spcBef>
                          <a:spcPts val="0"/>
                        </a:spcBef>
                        <a:spcAft>
                          <a:spcPts val="0"/>
                        </a:spcAft>
                        <a:buNone/>
                      </a:pPr>
                      <a:r>
                        <a:rPr lang="en-US" sz="1600"/>
                        <a:t>-61.952</a:t>
                      </a:r>
                      <a:endParaRPr sz="1600"/>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r>
              <a:tr h="404625">
                <a:tc>
                  <a:txBody>
                    <a:bodyPr/>
                    <a:lstStyle/>
                    <a:p>
                      <a:pPr indent="0" lvl="0" marL="0" rtl="0" algn="l">
                        <a:spcBef>
                          <a:spcPts val="0"/>
                        </a:spcBef>
                        <a:spcAft>
                          <a:spcPts val="0"/>
                        </a:spcAft>
                        <a:buNone/>
                      </a:pPr>
                      <a:r>
                        <a:rPr b="1" lang="en-US" sz="1600" u="sng"/>
                        <a:t>Shared room</a:t>
                      </a:r>
                      <a:endParaRPr b="1" sz="1600" u="sng"/>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l">
                        <a:spcBef>
                          <a:spcPts val="0"/>
                        </a:spcBef>
                        <a:spcAft>
                          <a:spcPts val="0"/>
                        </a:spcAft>
                        <a:buNone/>
                      </a:pPr>
                      <a:r>
                        <a:rPr lang="en-US" sz="1600"/>
                        <a:t>-108.833</a:t>
                      </a:r>
                      <a:endParaRPr sz="1600"/>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r>
              <a:tr h="404625">
                <a:tc>
                  <a:txBody>
                    <a:bodyPr/>
                    <a:lstStyle/>
                    <a:p>
                      <a:pPr indent="0" lvl="0" marL="0" rtl="0" algn="l">
                        <a:spcBef>
                          <a:spcPts val="0"/>
                        </a:spcBef>
                        <a:spcAft>
                          <a:spcPts val="0"/>
                        </a:spcAft>
                        <a:buNone/>
                      </a:pPr>
                      <a:r>
                        <a:rPr b="1" lang="en-US" sz="1600" u="sng"/>
                        <a:t>Bronx</a:t>
                      </a:r>
                      <a:endParaRPr b="1" sz="1600" u="sng"/>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l">
                        <a:spcBef>
                          <a:spcPts val="0"/>
                        </a:spcBef>
                        <a:spcAft>
                          <a:spcPts val="0"/>
                        </a:spcAft>
                        <a:buNone/>
                      </a:pPr>
                      <a:r>
                        <a:rPr lang="en-US" sz="1600"/>
                        <a:t>-57.961</a:t>
                      </a:r>
                      <a:endParaRPr sz="1600"/>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r>
              <a:tr h="404625">
                <a:tc>
                  <a:txBody>
                    <a:bodyPr/>
                    <a:lstStyle/>
                    <a:p>
                      <a:pPr indent="0" lvl="0" marL="0" rtl="0" algn="l">
                        <a:spcBef>
                          <a:spcPts val="0"/>
                        </a:spcBef>
                        <a:spcAft>
                          <a:spcPts val="0"/>
                        </a:spcAft>
                        <a:buNone/>
                      </a:pPr>
                      <a:r>
                        <a:rPr b="1" lang="en-US" sz="1600" u="sng"/>
                        <a:t>Brooklyn</a:t>
                      </a:r>
                      <a:endParaRPr b="1" sz="1600" u="sng"/>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l">
                        <a:spcBef>
                          <a:spcPts val="0"/>
                        </a:spcBef>
                        <a:spcAft>
                          <a:spcPts val="0"/>
                        </a:spcAft>
                        <a:buNone/>
                      </a:pPr>
                      <a:r>
                        <a:rPr lang="en-US" sz="1600"/>
                        <a:t>1.561</a:t>
                      </a:r>
                      <a:endParaRPr sz="1600"/>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r>
              <a:tr h="404625">
                <a:tc>
                  <a:txBody>
                    <a:bodyPr/>
                    <a:lstStyle/>
                    <a:p>
                      <a:pPr indent="0" lvl="0" marL="0" rtl="0" algn="l">
                        <a:spcBef>
                          <a:spcPts val="0"/>
                        </a:spcBef>
                        <a:spcAft>
                          <a:spcPts val="0"/>
                        </a:spcAft>
                        <a:buNone/>
                      </a:pPr>
                      <a:r>
                        <a:rPr b="1" lang="en-US" sz="1600" u="sng"/>
                        <a:t>Manhattan</a:t>
                      </a:r>
                      <a:endParaRPr b="1" sz="1600" u="sng"/>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l">
                        <a:spcBef>
                          <a:spcPts val="0"/>
                        </a:spcBef>
                        <a:spcAft>
                          <a:spcPts val="0"/>
                        </a:spcAft>
                        <a:buNone/>
                      </a:pPr>
                      <a:r>
                        <a:rPr lang="en-US" sz="1600"/>
                        <a:t>132.759</a:t>
                      </a:r>
                      <a:endParaRPr sz="1600"/>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r>
              <a:tr h="416550">
                <a:tc>
                  <a:txBody>
                    <a:bodyPr/>
                    <a:lstStyle/>
                    <a:p>
                      <a:pPr indent="0" lvl="0" marL="0" rtl="0" algn="l">
                        <a:spcBef>
                          <a:spcPts val="0"/>
                        </a:spcBef>
                        <a:spcAft>
                          <a:spcPts val="0"/>
                        </a:spcAft>
                        <a:buNone/>
                      </a:pPr>
                      <a:r>
                        <a:rPr b="1" lang="en-US" sz="1600" u="sng"/>
                        <a:t>Queens</a:t>
                      </a:r>
                      <a:endParaRPr b="1" sz="1600" u="sng"/>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l">
                        <a:spcBef>
                          <a:spcPts val="0"/>
                        </a:spcBef>
                        <a:spcAft>
                          <a:spcPts val="0"/>
                        </a:spcAft>
                        <a:buNone/>
                      </a:pPr>
                      <a:r>
                        <a:rPr lang="en-US" sz="1600"/>
                        <a:t>-28.953</a:t>
                      </a:r>
                      <a:endParaRPr sz="1600"/>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r>
              <a:tr h="404625">
                <a:tc>
                  <a:txBody>
                    <a:bodyPr/>
                    <a:lstStyle/>
                    <a:p>
                      <a:pPr indent="0" lvl="0" marL="0" rtl="0" algn="l">
                        <a:spcBef>
                          <a:spcPts val="0"/>
                        </a:spcBef>
                        <a:spcAft>
                          <a:spcPts val="0"/>
                        </a:spcAft>
                        <a:buNone/>
                      </a:pPr>
                      <a:r>
                        <a:rPr b="1" lang="en-US" sz="1600" u="sng"/>
                        <a:t>Staten Island</a:t>
                      </a:r>
                      <a:endParaRPr b="1" sz="1600" u="sng"/>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l">
                        <a:spcBef>
                          <a:spcPts val="0"/>
                        </a:spcBef>
                        <a:spcAft>
                          <a:spcPts val="0"/>
                        </a:spcAft>
                        <a:buNone/>
                      </a:pPr>
                      <a:r>
                        <a:rPr lang="en-US" sz="1600"/>
                        <a:t>-47.406</a:t>
                      </a:r>
                      <a:endParaRPr sz="1600"/>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r>
            </a:tbl>
          </a:graphicData>
        </a:graphic>
      </p:graphicFrame>
      <p:sp>
        <p:nvSpPr>
          <p:cNvPr id="315" name="Google Shape;315;g23b604f6d72_0_196"/>
          <p:cNvSpPr txBox="1"/>
          <p:nvPr/>
        </p:nvSpPr>
        <p:spPr>
          <a:xfrm>
            <a:off x="6770826" y="5040050"/>
            <a:ext cx="4818900" cy="1183200"/>
          </a:xfrm>
          <a:prstGeom prst="rect">
            <a:avLst/>
          </a:prstGeom>
          <a:noFill/>
          <a:ln>
            <a:noFill/>
          </a:ln>
        </p:spPr>
        <p:txBody>
          <a:bodyPr anchorCtr="0" anchor="t" bIns="0" lIns="0" spcFirstLastPara="1" rIns="0" wrap="square" tIns="13325">
            <a:spAutoFit/>
          </a:bodyPr>
          <a:lstStyle/>
          <a:p>
            <a:pPr indent="0" lvl="0" marL="0" marR="5080" rtl="0" algn="l">
              <a:spcBef>
                <a:spcPts val="0"/>
              </a:spcBef>
              <a:spcAft>
                <a:spcPts val="0"/>
              </a:spcAft>
              <a:buNone/>
            </a:pPr>
            <a:r>
              <a:rPr lang="en-US" sz="1900">
                <a:solidFill>
                  <a:schemeClr val="dk1"/>
                </a:solidFill>
              </a:rPr>
              <a:t>Even though the training and testing datasets have the similar mean, the max value in our Y_train dataset is 9750 higher than the max value in our Y_test dataset</a:t>
            </a:r>
            <a:endParaRPr sz="1900">
              <a:solidFill>
                <a:schemeClr val="dk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g23c671e164e_0_6"/>
          <p:cNvSpPr/>
          <p:nvPr/>
        </p:nvSpPr>
        <p:spPr>
          <a:xfrm>
            <a:off x="1169800" y="506550"/>
            <a:ext cx="10899900" cy="7695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200">
                <a:solidFill>
                  <a:schemeClr val="accent1"/>
                </a:solidFill>
              </a:rPr>
              <a:t>Linear (Backwards Stepwise) Regression</a:t>
            </a:r>
            <a:endParaRPr sz="1200"/>
          </a:p>
        </p:txBody>
      </p:sp>
      <p:sp>
        <p:nvSpPr>
          <p:cNvPr id="321" name="Google Shape;321;g23c671e164e_0_6"/>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322" name="Google Shape;322;g23c671e164e_0_6"/>
          <p:cNvSpPr/>
          <p:nvPr/>
        </p:nvSpPr>
        <p:spPr>
          <a:xfrm>
            <a:off x="547829" y="927331"/>
            <a:ext cx="5146500" cy="5147100"/>
          </a:xfrm>
          <a:prstGeom prst="arc">
            <a:avLst>
              <a:gd fmla="val 19053897" name="adj1"/>
              <a:gd fmla="val 2288551" name="adj2"/>
            </a:avLst>
          </a:prstGeom>
          <a:noFill/>
          <a:ln cap="flat" cmpd="sng" w="476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323" name="Google Shape;323;g23c671e164e_0_6"/>
          <p:cNvSpPr/>
          <p:nvPr/>
        </p:nvSpPr>
        <p:spPr>
          <a:xfrm rot="-5400000">
            <a:off x="5217164" y="2074788"/>
            <a:ext cx="281700" cy="2817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24" name="Google Shape;324;g23c671e164e_0_6"/>
          <p:cNvSpPr/>
          <p:nvPr/>
        </p:nvSpPr>
        <p:spPr>
          <a:xfrm rot="-5400000">
            <a:off x="5563606" y="3360014"/>
            <a:ext cx="281700" cy="2817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325" name="Google Shape;325;g23c671e164e_0_6"/>
          <p:cNvGrpSpPr/>
          <p:nvPr/>
        </p:nvGrpSpPr>
        <p:grpSpPr>
          <a:xfrm>
            <a:off x="5540372" y="1839000"/>
            <a:ext cx="2886011" cy="753375"/>
            <a:chOff x="8338586" y="1005574"/>
            <a:chExt cx="2886011" cy="753375"/>
          </a:xfrm>
        </p:grpSpPr>
        <p:sp>
          <p:nvSpPr>
            <p:cNvPr id="326" name="Google Shape;326;g23c671e164e_0_6"/>
            <p:cNvSpPr/>
            <p:nvPr/>
          </p:nvSpPr>
          <p:spPr>
            <a:xfrm>
              <a:off x="8338597" y="1005574"/>
              <a:ext cx="2886000" cy="496200"/>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None/>
              </a:pPr>
              <a:r>
                <a:rPr b="1" lang="en-US" sz="3200">
                  <a:solidFill>
                    <a:srgbClr val="3F3F3F"/>
                  </a:solidFill>
                </a:rPr>
                <a:t>RMSE Train</a:t>
              </a:r>
              <a:endParaRPr/>
            </a:p>
          </p:txBody>
        </p:sp>
        <p:sp>
          <p:nvSpPr>
            <p:cNvPr id="327" name="Google Shape;327;g23c671e164e_0_6"/>
            <p:cNvSpPr/>
            <p:nvPr/>
          </p:nvSpPr>
          <p:spPr>
            <a:xfrm>
              <a:off x="8338586" y="1389649"/>
              <a:ext cx="22260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rgbClr val="3F3F3F"/>
                  </a:solidFill>
                </a:rPr>
                <a:t>392.976</a:t>
              </a:r>
              <a:endParaRPr/>
            </a:p>
          </p:txBody>
        </p:sp>
      </p:grpSp>
      <p:grpSp>
        <p:nvGrpSpPr>
          <p:cNvPr id="328" name="Google Shape;328;g23c671e164e_0_6"/>
          <p:cNvGrpSpPr/>
          <p:nvPr/>
        </p:nvGrpSpPr>
        <p:grpSpPr>
          <a:xfrm>
            <a:off x="5958249" y="3124224"/>
            <a:ext cx="2729103" cy="995783"/>
            <a:chOff x="8338594" y="1997896"/>
            <a:chExt cx="2729103" cy="995783"/>
          </a:xfrm>
        </p:grpSpPr>
        <p:sp>
          <p:nvSpPr>
            <p:cNvPr id="329" name="Google Shape;329;g23c671e164e_0_6"/>
            <p:cNvSpPr/>
            <p:nvPr/>
          </p:nvSpPr>
          <p:spPr>
            <a:xfrm>
              <a:off x="8338597" y="1997896"/>
              <a:ext cx="2729100" cy="496200"/>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None/>
              </a:pPr>
              <a:r>
                <a:rPr b="1" lang="en-US" sz="3200">
                  <a:solidFill>
                    <a:srgbClr val="3F3F3F"/>
                  </a:solidFill>
                </a:rPr>
                <a:t>RMSE Test</a:t>
              </a:r>
              <a:endParaRPr/>
            </a:p>
          </p:txBody>
        </p:sp>
        <p:sp>
          <p:nvSpPr>
            <p:cNvPr id="330" name="Google Shape;330;g23c671e164e_0_6"/>
            <p:cNvSpPr/>
            <p:nvPr/>
          </p:nvSpPr>
          <p:spPr>
            <a:xfrm>
              <a:off x="8338594" y="2381979"/>
              <a:ext cx="2226000" cy="611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rgbClr val="3F3F3F"/>
                  </a:solidFill>
                </a:rPr>
                <a:t>372.839</a:t>
              </a:r>
              <a:endParaRPr/>
            </a:p>
          </p:txBody>
        </p:sp>
      </p:grpSp>
      <p:graphicFrame>
        <p:nvGraphicFramePr>
          <p:cNvPr id="331" name="Google Shape;331;g23c671e164e_0_6"/>
          <p:cNvGraphicFramePr/>
          <p:nvPr/>
        </p:nvGraphicFramePr>
        <p:xfrm>
          <a:off x="1443763" y="1199838"/>
          <a:ext cx="3000000" cy="3000000"/>
        </p:xfrm>
        <a:graphic>
          <a:graphicData uri="http://schemas.openxmlformats.org/drawingml/2006/table">
            <a:tbl>
              <a:tblPr>
                <a:noFill/>
                <a:tableStyleId>{0BCEB3EC-313A-42F1-A368-62E1503E0CED}</a:tableStyleId>
              </a:tblPr>
              <a:tblGrid>
                <a:gridCol w="2119775"/>
                <a:gridCol w="2478800"/>
              </a:tblGrid>
              <a:tr h="404625">
                <a:tc>
                  <a:txBody>
                    <a:bodyPr/>
                    <a:lstStyle/>
                    <a:p>
                      <a:pPr indent="0" lvl="0" marL="0" rtl="0" algn="l">
                        <a:spcBef>
                          <a:spcPts val="0"/>
                        </a:spcBef>
                        <a:spcAft>
                          <a:spcPts val="0"/>
                        </a:spcAft>
                        <a:buNone/>
                      </a:pPr>
                      <a:r>
                        <a:rPr b="1" lang="en-US" sz="1600" u="sng"/>
                        <a:t>Intercept</a:t>
                      </a:r>
                      <a:endParaRPr b="1" sz="1600" u="sng"/>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l">
                        <a:spcBef>
                          <a:spcPts val="0"/>
                        </a:spcBef>
                        <a:spcAft>
                          <a:spcPts val="0"/>
                        </a:spcAft>
                        <a:buNone/>
                      </a:pPr>
                      <a:r>
                        <a:rPr lang="en-US" sz="1600"/>
                        <a:t>112.404</a:t>
                      </a:r>
                      <a:endParaRPr sz="1600"/>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r>
              <a:tr h="404625">
                <a:tc>
                  <a:txBody>
                    <a:bodyPr/>
                    <a:lstStyle/>
                    <a:p>
                      <a:pPr indent="0" lvl="0" marL="0" rtl="0" algn="l">
                        <a:spcBef>
                          <a:spcPts val="0"/>
                        </a:spcBef>
                        <a:spcAft>
                          <a:spcPts val="0"/>
                        </a:spcAft>
                        <a:buNone/>
                      </a:pPr>
                      <a:r>
                        <a:rPr b="1" lang="en-US" sz="1600" u="sng"/>
                        <a:t>Minimum_nights</a:t>
                      </a:r>
                      <a:endParaRPr b="1" sz="1600" u="sng"/>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l">
                        <a:spcBef>
                          <a:spcPts val="0"/>
                        </a:spcBef>
                        <a:spcAft>
                          <a:spcPts val="0"/>
                        </a:spcAft>
                        <a:buNone/>
                      </a:pPr>
                      <a:r>
                        <a:rPr lang="en-US" sz="1600">
                          <a:solidFill>
                            <a:schemeClr val="dk1"/>
                          </a:solidFill>
                        </a:rPr>
                        <a:t>-0.980</a:t>
                      </a:r>
                      <a:endParaRPr sz="1600"/>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r>
              <a:tr h="404625">
                <a:tc>
                  <a:txBody>
                    <a:bodyPr/>
                    <a:lstStyle/>
                    <a:p>
                      <a:pPr indent="0" lvl="0" marL="0" rtl="0" algn="l">
                        <a:spcBef>
                          <a:spcPts val="0"/>
                        </a:spcBef>
                        <a:spcAft>
                          <a:spcPts val="0"/>
                        </a:spcAft>
                        <a:buNone/>
                      </a:pPr>
                      <a:r>
                        <a:rPr b="1" lang="en-US" sz="1600" u="sng"/>
                        <a:t>Number_of_reviews</a:t>
                      </a:r>
                      <a:endParaRPr b="1" sz="1600" u="sng"/>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l">
                        <a:spcBef>
                          <a:spcPts val="0"/>
                        </a:spcBef>
                        <a:spcAft>
                          <a:spcPts val="0"/>
                        </a:spcAft>
                        <a:buNone/>
                      </a:pPr>
                      <a:r>
                        <a:rPr lang="en-US" sz="1600"/>
                        <a:t>-0.359</a:t>
                      </a:r>
                      <a:endParaRPr sz="1600"/>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r>
              <a:tr h="404625">
                <a:tc>
                  <a:txBody>
                    <a:bodyPr/>
                    <a:lstStyle/>
                    <a:p>
                      <a:pPr indent="0" lvl="0" marL="0" rtl="0" algn="l">
                        <a:spcBef>
                          <a:spcPts val="0"/>
                        </a:spcBef>
                        <a:spcAft>
                          <a:spcPts val="0"/>
                        </a:spcAft>
                        <a:buNone/>
                      </a:pPr>
                      <a:r>
                        <a:rPr b="1" lang="en-US" sz="1600" u="sng"/>
                        <a:t>Availability_365</a:t>
                      </a:r>
                      <a:endParaRPr b="1" sz="1600" u="sng"/>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l">
                        <a:spcBef>
                          <a:spcPts val="0"/>
                        </a:spcBef>
                        <a:spcAft>
                          <a:spcPts val="0"/>
                        </a:spcAft>
                        <a:buNone/>
                      </a:pPr>
                      <a:r>
                        <a:rPr lang="en-US" sz="1600"/>
                        <a:t>0.287</a:t>
                      </a:r>
                      <a:endParaRPr sz="1600"/>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r>
              <a:tr h="404625">
                <a:tc>
                  <a:txBody>
                    <a:bodyPr/>
                    <a:lstStyle/>
                    <a:p>
                      <a:pPr indent="0" lvl="0" marL="0" rtl="0" algn="l">
                        <a:spcBef>
                          <a:spcPts val="0"/>
                        </a:spcBef>
                        <a:spcAft>
                          <a:spcPts val="0"/>
                        </a:spcAft>
                        <a:buClr>
                          <a:schemeClr val="dk1"/>
                        </a:buClr>
                        <a:buSzPts val="1100"/>
                        <a:buFont typeface="Arial"/>
                        <a:buNone/>
                      </a:pPr>
                      <a:r>
                        <a:rPr b="1" lang="en-US" sz="1600" u="sng"/>
                        <a:t>Entire home/apt</a:t>
                      </a:r>
                      <a:endParaRPr b="1" sz="1600" u="sng"/>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l">
                        <a:spcBef>
                          <a:spcPts val="0"/>
                        </a:spcBef>
                        <a:spcAft>
                          <a:spcPts val="0"/>
                        </a:spcAft>
                        <a:buNone/>
                      </a:pPr>
                      <a:r>
                        <a:rPr lang="en-US" sz="1600"/>
                        <a:t>42.32</a:t>
                      </a:r>
                      <a:endParaRPr sz="1600"/>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r>
              <a:tr h="404625">
                <a:tc>
                  <a:txBody>
                    <a:bodyPr/>
                    <a:lstStyle/>
                    <a:p>
                      <a:pPr indent="0" lvl="0" marL="0" rtl="0" algn="l">
                        <a:spcBef>
                          <a:spcPts val="0"/>
                        </a:spcBef>
                        <a:spcAft>
                          <a:spcPts val="0"/>
                        </a:spcAft>
                        <a:buClr>
                          <a:schemeClr val="dk1"/>
                        </a:buClr>
                        <a:buSzPts val="1100"/>
                        <a:buFont typeface="Arial"/>
                        <a:buNone/>
                      </a:pPr>
                      <a:r>
                        <a:rPr b="1" lang="en-US" sz="1600" u="sng"/>
                        <a:t>Hotel room</a:t>
                      </a:r>
                      <a:endParaRPr b="1" sz="1600" u="sng"/>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l">
                        <a:spcBef>
                          <a:spcPts val="0"/>
                        </a:spcBef>
                        <a:spcAft>
                          <a:spcPts val="0"/>
                        </a:spcAft>
                        <a:buNone/>
                      </a:pPr>
                      <a:r>
                        <a:rPr lang="en-US" sz="1600"/>
                        <a:t>184.599</a:t>
                      </a:r>
                      <a:endParaRPr sz="1600"/>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r>
              <a:tr h="404625">
                <a:tc>
                  <a:txBody>
                    <a:bodyPr/>
                    <a:lstStyle/>
                    <a:p>
                      <a:pPr indent="0" lvl="0" marL="0" rtl="0" algn="l">
                        <a:spcBef>
                          <a:spcPts val="0"/>
                        </a:spcBef>
                        <a:spcAft>
                          <a:spcPts val="0"/>
                        </a:spcAft>
                        <a:buNone/>
                      </a:pPr>
                      <a:r>
                        <a:rPr b="1" lang="en-US" sz="1600" u="sng"/>
                        <a:t>Private room</a:t>
                      </a:r>
                      <a:endParaRPr b="1" sz="1600" u="sng"/>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l">
                        <a:spcBef>
                          <a:spcPts val="0"/>
                        </a:spcBef>
                        <a:spcAft>
                          <a:spcPts val="0"/>
                        </a:spcAft>
                        <a:buNone/>
                      </a:pPr>
                      <a:r>
                        <a:rPr lang="en-US" sz="1600"/>
                        <a:t>-33.842</a:t>
                      </a:r>
                      <a:endParaRPr sz="1600"/>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r>
              <a:tr h="404625">
                <a:tc>
                  <a:txBody>
                    <a:bodyPr/>
                    <a:lstStyle/>
                    <a:p>
                      <a:pPr indent="0" lvl="0" marL="0" rtl="0" algn="l">
                        <a:spcBef>
                          <a:spcPts val="0"/>
                        </a:spcBef>
                        <a:spcAft>
                          <a:spcPts val="0"/>
                        </a:spcAft>
                        <a:buNone/>
                      </a:pPr>
                      <a:r>
                        <a:rPr b="1" lang="en-US" sz="1600" u="sng"/>
                        <a:t>Shared room</a:t>
                      </a:r>
                      <a:endParaRPr b="1" sz="1600" u="sng"/>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l">
                        <a:spcBef>
                          <a:spcPts val="0"/>
                        </a:spcBef>
                        <a:spcAft>
                          <a:spcPts val="0"/>
                        </a:spcAft>
                        <a:buNone/>
                      </a:pPr>
                      <a:r>
                        <a:rPr lang="en-US" sz="1600"/>
                        <a:t>-80.673</a:t>
                      </a:r>
                      <a:endParaRPr sz="1600"/>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r>
              <a:tr h="404625">
                <a:tc>
                  <a:txBody>
                    <a:bodyPr/>
                    <a:lstStyle/>
                    <a:p>
                      <a:pPr indent="0" lvl="0" marL="0" rtl="0" algn="l">
                        <a:spcBef>
                          <a:spcPts val="0"/>
                        </a:spcBef>
                        <a:spcAft>
                          <a:spcPts val="0"/>
                        </a:spcAft>
                        <a:buNone/>
                      </a:pPr>
                      <a:r>
                        <a:rPr b="1" lang="en-US" sz="1600" u="sng"/>
                        <a:t>Bronx</a:t>
                      </a:r>
                      <a:endParaRPr b="1" sz="1600" u="sng"/>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l">
                        <a:spcBef>
                          <a:spcPts val="0"/>
                        </a:spcBef>
                        <a:spcAft>
                          <a:spcPts val="0"/>
                        </a:spcAft>
                        <a:buNone/>
                      </a:pPr>
                      <a:r>
                        <a:rPr lang="en-US" sz="1600"/>
                        <a:t>-27.91</a:t>
                      </a:r>
                      <a:endParaRPr sz="1600"/>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r>
              <a:tr h="404625">
                <a:tc>
                  <a:txBody>
                    <a:bodyPr/>
                    <a:lstStyle/>
                    <a:p>
                      <a:pPr indent="0" lvl="0" marL="0" rtl="0" algn="l">
                        <a:spcBef>
                          <a:spcPts val="0"/>
                        </a:spcBef>
                        <a:spcAft>
                          <a:spcPts val="0"/>
                        </a:spcAft>
                        <a:buNone/>
                      </a:pPr>
                      <a:r>
                        <a:rPr b="1" lang="en-US" sz="1600" u="sng"/>
                        <a:t>Brooklyn</a:t>
                      </a:r>
                      <a:endParaRPr b="1" sz="1600" u="sng"/>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l">
                        <a:spcBef>
                          <a:spcPts val="0"/>
                        </a:spcBef>
                        <a:spcAft>
                          <a:spcPts val="0"/>
                        </a:spcAft>
                        <a:buNone/>
                      </a:pPr>
                      <a:r>
                        <a:rPr lang="en-US" sz="1600"/>
                        <a:t>31.599</a:t>
                      </a:r>
                      <a:endParaRPr sz="1600"/>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r>
              <a:tr h="404625">
                <a:tc>
                  <a:txBody>
                    <a:bodyPr/>
                    <a:lstStyle/>
                    <a:p>
                      <a:pPr indent="0" lvl="0" marL="0" rtl="0" algn="l">
                        <a:spcBef>
                          <a:spcPts val="0"/>
                        </a:spcBef>
                        <a:spcAft>
                          <a:spcPts val="0"/>
                        </a:spcAft>
                        <a:buNone/>
                      </a:pPr>
                      <a:r>
                        <a:rPr b="1" lang="en-US" sz="1600" u="sng"/>
                        <a:t>Manhattan</a:t>
                      </a:r>
                      <a:endParaRPr b="1" sz="1600" u="sng"/>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l">
                        <a:spcBef>
                          <a:spcPts val="0"/>
                        </a:spcBef>
                        <a:spcAft>
                          <a:spcPts val="0"/>
                        </a:spcAft>
                        <a:buNone/>
                      </a:pPr>
                      <a:r>
                        <a:rPr lang="en-US" sz="1600"/>
                        <a:t>162.802</a:t>
                      </a:r>
                      <a:endParaRPr sz="1600"/>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r>
            </a:tbl>
          </a:graphicData>
        </a:graphic>
      </p:graphicFrame>
      <p:sp>
        <p:nvSpPr>
          <p:cNvPr id="332" name="Google Shape;332;g23c671e164e_0_6"/>
          <p:cNvSpPr txBox="1"/>
          <p:nvPr/>
        </p:nvSpPr>
        <p:spPr>
          <a:xfrm>
            <a:off x="6770826" y="5183725"/>
            <a:ext cx="4818900" cy="890700"/>
          </a:xfrm>
          <a:prstGeom prst="rect">
            <a:avLst/>
          </a:prstGeom>
          <a:noFill/>
          <a:ln>
            <a:noFill/>
          </a:ln>
        </p:spPr>
        <p:txBody>
          <a:bodyPr anchorCtr="0" anchor="t" bIns="0" lIns="0" spcFirstLastPara="1" rIns="0" wrap="square" tIns="13325">
            <a:spAutoFit/>
          </a:bodyPr>
          <a:lstStyle/>
          <a:p>
            <a:pPr indent="0" lvl="0" marL="0" marR="5080" rtl="0" algn="l">
              <a:spcBef>
                <a:spcPts val="0"/>
              </a:spcBef>
              <a:spcAft>
                <a:spcPts val="0"/>
              </a:spcAft>
              <a:buNone/>
            </a:pPr>
            <a:r>
              <a:rPr lang="en-US" sz="1900">
                <a:solidFill>
                  <a:schemeClr val="dk1"/>
                </a:solidFill>
              </a:rPr>
              <a:t>Our Backwards Stepwise regression filtered out the two variables with a P value greater than 0.05 (Queens and Staten Island)</a:t>
            </a:r>
            <a:endParaRPr sz="1900">
              <a:solidFill>
                <a:schemeClr val="dk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g23b604f6d72_0_411"/>
          <p:cNvSpPr/>
          <p:nvPr/>
        </p:nvSpPr>
        <p:spPr>
          <a:xfrm>
            <a:off x="1169800" y="506550"/>
            <a:ext cx="5146500" cy="7695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400">
                <a:solidFill>
                  <a:schemeClr val="accent1"/>
                </a:solidFill>
              </a:rPr>
              <a:t>Lasso Regression</a:t>
            </a:r>
            <a:endParaRPr/>
          </a:p>
        </p:txBody>
      </p:sp>
      <p:sp>
        <p:nvSpPr>
          <p:cNvPr id="338" name="Google Shape;338;g23b604f6d72_0_411"/>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graphicFrame>
        <p:nvGraphicFramePr>
          <p:cNvPr id="339" name="Google Shape;339;g23b604f6d72_0_411"/>
          <p:cNvGraphicFramePr/>
          <p:nvPr/>
        </p:nvGraphicFramePr>
        <p:xfrm>
          <a:off x="5941095" y="1174488"/>
          <a:ext cx="3000000" cy="3000000"/>
        </p:xfrm>
        <a:graphic>
          <a:graphicData uri="http://schemas.openxmlformats.org/drawingml/2006/table">
            <a:tbl>
              <a:tblPr>
                <a:noFill/>
                <a:tableStyleId>{0BCEB3EC-313A-42F1-A368-62E1503E0CED}</a:tableStyleId>
              </a:tblPr>
              <a:tblGrid>
                <a:gridCol w="2119775"/>
                <a:gridCol w="2478800"/>
              </a:tblGrid>
              <a:tr h="404625">
                <a:tc>
                  <a:txBody>
                    <a:bodyPr/>
                    <a:lstStyle/>
                    <a:p>
                      <a:pPr indent="0" lvl="0" marL="0" rtl="0" algn="l">
                        <a:spcBef>
                          <a:spcPts val="0"/>
                        </a:spcBef>
                        <a:spcAft>
                          <a:spcPts val="0"/>
                        </a:spcAft>
                        <a:buNone/>
                      </a:pPr>
                      <a:r>
                        <a:rPr b="1" lang="en-US" sz="1600" u="sng"/>
                        <a:t>Minimum_nights</a:t>
                      </a:r>
                      <a:endParaRPr b="1" sz="1600" u="sng"/>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l">
                        <a:spcBef>
                          <a:spcPts val="0"/>
                        </a:spcBef>
                        <a:spcAft>
                          <a:spcPts val="0"/>
                        </a:spcAft>
                        <a:buNone/>
                      </a:pPr>
                      <a:r>
                        <a:rPr lang="en-US" sz="1600">
                          <a:solidFill>
                            <a:schemeClr val="dk1"/>
                          </a:solidFill>
                        </a:rPr>
                        <a:t>-29.570</a:t>
                      </a:r>
                      <a:endParaRPr sz="1600"/>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r>
              <a:tr h="404625">
                <a:tc>
                  <a:txBody>
                    <a:bodyPr/>
                    <a:lstStyle/>
                    <a:p>
                      <a:pPr indent="0" lvl="0" marL="0" rtl="0" algn="l">
                        <a:spcBef>
                          <a:spcPts val="0"/>
                        </a:spcBef>
                        <a:spcAft>
                          <a:spcPts val="0"/>
                        </a:spcAft>
                        <a:buNone/>
                      </a:pPr>
                      <a:r>
                        <a:rPr b="1" lang="en-US" sz="1600" u="sng"/>
                        <a:t>Number_of_reviews</a:t>
                      </a:r>
                      <a:endParaRPr b="1" sz="1600" u="sng"/>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l">
                        <a:spcBef>
                          <a:spcPts val="0"/>
                        </a:spcBef>
                        <a:spcAft>
                          <a:spcPts val="0"/>
                        </a:spcAft>
                        <a:buNone/>
                      </a:pPr>
                      <a:r>
                        <a:rPr lang="en-US" sz="1600"/>
                        <a:t>-20.042</a:t>
                      </a:r>
                      <a:endParaRPr sz="1600"/>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r>
              <a:tr h="404625">
                <a:tc>
                  <a:txBody>
                    <a:bodyPr/>
                    <a:lstStyle/>
                    <a:p>
                      <a:pPr indent="0" lvl="0" marL="0" rtl="0" algn="l">
                        <a:spcBef>
                          <a:spcPts val="0"/>
                        </a:spcBef>
                        <a:spcAft>
                          <a:spcPts val="0"/>
                        </a:spcAft>
                        <a:buNone/>
                      </a:pPr>
                      <a:r>
                        <a:rPr b="1" lang="en-US" sz="1600" u="sng"/>
                        <a:t>Availability_365</a:t>
                      </a:r>
                      <a:endParaRPr b="1" sz="1600" u="sng"/>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l">
                        <a:spcBef>
                          <a:spcPts val="0"/>
                        </a:spcBef>
                        <a:spcAft>
                          <a:spcPts val="0"/>
                        </a:spcAft>
                        <a:buNone/>
                      </a:pPr>
                      <a:r>
                        <a:rPr lang="en-US" sz="1600"/>
                        <a:t>41.300</a:t>
                      </a:r>
                      <a:endParaRPr sz="1600"/>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r>
              <a:tr h="404625">
                <a:tc>
                  <a:txBody>
                    <a:bodyPr/>
                    <a:lstStyle/>
                    <a:p>
                      <a:pPr indent="0" lvl="0" marL="0" rtl="0" algn="l">
                        <a:spcBef>
                          <a:spcPts val="0"/>
                        </a:spcBef>
                        <a:spcAft>
                          <a:spcPts val="0"/>
                        </a:spcAft>
                        <a:buClr>
                          <a:schemeClr val="dk1"/>
                        </a:buClr>
                        <a:buSzPts val="1100"/>
                        <a:buFont typeface="Arial"/>
                        <a:buNone/>
                      </a:pPr>
                      <a:r>
                        <a:rPr b="1" lang="en-US" sz="1600" u="sng"/>
                        <a:t>Entire home/apt</a:t>
                      </a:r>
                      <a:endParaRPr b="1" sz="1600" u="sng"/>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l">
                        <a:spcBef>
                          <a:spcPts val="0"/>
                        </a:spcBef>
                        <a:spcAft>
                          <a:spcPts val="0"/>
                        </a:spcAft>
                        <a:buNone/>
                      </a:pPr>
                      <a:r>
                        <a:rPr lang="en-US" sz="1600"/>
                        <a:t>37.752</a:t>
                      </a:r>
                      <a:endParaRPr sz="1600"/>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r>
              <a:tr h="404625">
                <a:tc>
                  <a:txBody>
                    <a:bodyPr/>
                    <a:lstStyle/>
                    <a:p>
                      <a:pPr indent="0" lvl="0" marL="0" rtl="0" algn="l">
                        <a:spcBef>
                          <a:spcPts val="0"/>
                        </a:spcBef>
                        <a:spcAft>
                          <a:spcPts val="0"/>
                        </a:spcAft>
                        <a:buClr>
                          <a:schemeClr val="dk1"/>
                        </a:buClr>
                        <a:buSzPts val="1100"/>
                        <a:buFont typeface="Arial"/>
                        <a:buNone/>
                      </a:pPr>
                      <a:r>
                        <a:rPr b="1" lang="en-US" sz="1600" u="sng"/>
                        <a:t>Hotel room</a:t>
                      </a:r>
                      <a:endParaRPr b="1" sz="1600" u="sng"/>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l">
                        <a:spcBef>
                          <a:spcPts val="0"/>
                        </a:spcBef>
                        <a:spcAft>
                          <a:spcPts val="0"/>
                        </a:spcAft>
                        <a:buNone/>
                      </a:pPr>
                      <a:r>
                        <a:rPr lang="en-US" sz="1600"/>
                        <a:t>13.465</a:t>
                      </a:r>
                      <a:endParaRPr sz="1600"/>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r>
              <a:tr h="404625">
                <a:tc>
                  <a:txBody>
                    <a:bodyPr/>
                    <a:lstStyle/>
                    <a:p>
                      <a:pPr indent="0" lvl="0" marL="0" rtl="0" algn="l">
                        <a:spcBef>
                          <a:spcPts val="0"/>
                        </a:spcBef>
                        <a:spcAft>
                          <a:spcPts val="0"/>
                        </a:spcAft>
                        <a:buNone/>
                      </a:pPr>
                      <a:r>
                        <a:rPr b="1" lang="en-US" sz="1600" u="sng"/>
                        <a:t>Private room</a:t>
                      </a:r>
                      <a:endParaRPr b="1" sz="1600" u="sng"/>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l">
                        <a:spcBef>
                          <a:spcPts val="0"/>
                        </a:spcBef>
                        <a:spcAft>
                          <a:spcPts val="0"/>
                        </a:spcAft>
                        <a:buNone/>
                      </a:pPr>
                      <a:r>
                        <a:rPr lang="en-US" sz="1600"/>
                        <a:t>-0. </a:t>
                      </a:r>
                      <a:endParaRPr sz="1600"/>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r>
              <a:tr h="404625">
                <a:tc>
                  <a:txBody>
                    <a:bodyPr/>
                    <a:lstStyle/>
                    <a:p>
                      <a:pPr indent="0" lvl="0" marL="0" rtl="0" algn="l">
                        <a:spcBef>
                          <a:spcPts val="0"/>
                        </a:spcBef>
                        <a:spcAft>
                          <a:spcPts val="0"/>
                        </a:spcAft>
                        <a:buNone/>
                      </a:pPr>
                      <a:r>
                        <a:rPr b="1" lang="en-US" sz="1600" u="sng"/>
                        <a:t>Shared room</a:t>
                      </a:r>
                      <a:endParaRPr b="1" sz="1600" u="sng"/>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l">
                        <a:spcBef>
                          <a:spcPts val="0"/>
                        </a:spcBef>
                        <a:spcAft>
                          <a:spcPts val="0"/>
                        </a:spcAft>
                        <a:buNone/>
                      </a:pPr>
                      <a:r>
                        <a:rPr lang="en-US" sz="1600"/>
                        <a:t>-5.218</a:t>
                      </a:r>
                      <a:endParaRPr sz="1600"/>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r>
              <a:tr h="404625">
                <a:tc>
                  <a:txBody>
                    <a:bodyPr/>
                    <a:lstStyle/>
                    <a:p>
                      <a:pPr indent="0" lvl="0" marL="0" rtl="0" algn="l">
                        <a:spcBef>
                          <a:spcPts val="0"/>
                        </a:spcBef>
                        <a:spcAft>
                          <a:spcPts val="0"/>
                        </a:spcAft>
                        <a:buNone/>
                      </a:pPr>
                      <a:r>
                        <a:rPr b="1" lang="en-US" sz="1600" u="sng"/>
                        <a:t>Bronx</a:t>
                      </a:r>
                      <a:endParaRPr b="1" sz="1600" u="sng"/>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l">
                        <a:spcBef>
                          <a:spcPts val="0"/>
                        </a:spcBef>
                        <a:spcAft>
                          <a:spcPts val="0"/>
                        </a:spcAft>
                        <a:buNone/>
                      </a:pPr>
                      <a:r>
                        <a:rPr lang="en-US" sz="1600"/>
                        <a:t>-11.309</a:t>
                      </a:r>
                      <a:endParaRPr sz="1600"/>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r>
              <a:tr h="404625">
                <a:tc>
                  <a:txBody>
                    <a:bodyPr/>
                    <a:lstStyle/>
                    <a:p>
                      <a:pPr indent="0" lvl="0" marL="0" rtl="0" algn="l">
                        <a:spcBef>
                          <a:spcPts val="0"/>
                        </a:spcBef>
                        <a:spcAft>
                          <a:spcPts val="0"/>
                        </a:spcAft>
                        <a:buNone/>
                      </a:pPr>
                      <a:r>
                        <a:rPr b="1" lang="en-US" sz="1600" u="sng"/>
                        <a:t>Brooklyn</a:t>
                      </a:r>
                      <a:endParaRPr b="1" sz="1600" u="sng"/>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l">
                        <a:spcBef>
                          <a:spcPts val="0"/>
                        </a:spcBef>
                        <a:spcAft>
                          <a:spcPts val="0"/>
                        </a:spcAft>
                        <a:buNone/>
                      </a:pPr>
                      <a:r>
                        <a:rPr lang="en-US" sz="1600"/>
                        <a:t>0</a:t>
                      </a:r>
                      <a:endParaRPr sz="1600"/>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r>
              <a:tr h="404625">
                <a:tc>
                  <a:txBody>
                    <a:bodyPr/>
                    <a:lstStyle/>
                    <a:p>
                      <a:pPr indent="0" lvl="0" marL="0" rtl="0" algn="l">
                        <a:spcBef>
                          <a:spcPts val="0"/>
                        </a:spcBef>
                        <a:spcAft>
                          <a:spcPts val="0"/>
                        </a:spcAft>
                        <a:buNone/>
                      </a:pPr>
                      <a:r>
                        <a:rPr b="1" lang="en-US" sz="1600" u="sng"/>
                        <a:t>Manhattan</a:t>
                      </a:r>
                      <a:endParaRPr b="1" sz="1600" u="sng"/>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l">
                        <a:spcBef>
                          <a:spcPts val="0"/>
                        </a:spcBef>
                        <a:spcAft>
                          <a:spcPts val="0"/>
                        </a:spcAft>
                        <a:buNone/>
                      </a:pPr>
                      <a:r>
                        <a:rPr lang="en-US" sz="1600"/>
                        <a:t>64.675</a:t>
                      </a:r>
                      <a:endParaRPr sz="1600"/>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r>
              <a:tr h="416550">
                <a:tc>
                  <a:txBody>
                    <a:bodyPr/>
                    <a:lstStyle/>
                    <a:p>
                      <a:pPr indent="0" lvl="0" marL="0" rtl="0" algn="l">
                        <a:spcBef>
                          <a:spcPts val="0"/>
                        </a:spcBef>
                        <a:spcAft>
                          <a:spcPts val="0"/>
                        </a:spcAft>
                        <a:buNone/>
                      </a:pPr>
                      <a:r>
                        <a:rPr b="1" lang="en-US" sz="1600" u="sng"/>
                        <a:t>Queens</a:t>
                      </a:r>
                      <a:endParaRPr b="1" sz="1600" u="sng"/>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l">
                        <a:spcBef>
                          <a:spcPts val="0"/>
                        </a:spcBef>
                        <a:spcAft>
                          <a:spcPts val="0"/>
                        </a:spcAft>
                        <a:buNone/>
                      </a:pPr>
                      <a:r>
                        <a:rPr lang="en-US" sz="1600"/>
                        <a:t>-10.983</a:t>
                      </a:r>
                      <a:endParaRPr sz="1600"/>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r>
              <a:tr h="404625">
                <a:tc>
                  <a:txBody>
                    <a:bodyPr/>
                    <a:lstStyle/>
                    <a:p>
                      <a:pPr indent="0" lvl="0" marL="0" rtl="0" algn="l">
                        <a:spcBef>
                          <a:spcPts val="0"/>
                        </a:spcBef>
                        <a:spcAft>
                          <a:spcPts val="0"/>
                        </a:spcAft>
                        <a:buNone/>
                      </a:pPr>
                      <a:r>
                        <a:rPr b="1" lang="en-US" sz="1600" u="sng"/>
                        <a:t>Staten Island</a:t>
                      </a:r>
                      <a:endParaRPr b="1" sz="1600" u="sng"/>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l">
                        <a:spcBef>
                          <a:spcPts val="0"/>
                        </a:spcBef>
                        <a:spcAft>
                          <a:spcPts val="0"/>
                        </a:spcAft>
                        <a:buNone/>
                      </a:pPr>
                      <a:r>
                        <a:rPr lang="en-US" sz="1600"/>
                        <a:t>-</a:t>
                      </a:r>
                      <a:r>
                        <a:rPr lang="en-US" sz="1600"/>
                        <a:t>4.724</a:t>
                      </a:r>
                      <a:endParaRPr sz="1600"/>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r>
            </a:tbl>
          </a:graphicData>
        </a:graphic>
      </p:graphicFrame>
      <p:pic>
        <p:nvPicPr>
          <p:cNvPr id="340" name="Google Shape;340;g23b604f6d72_0_411"/>
          <p:cNvPicPr preferRelativeResize="0"/>
          <p:nvPr/>
        </p:nvPicPr>
        <p:blipFill>
          <a:blip r:embed="rId3">
            <a:alphaModFix/>
          </a:blip>
          <a:stretch>
            <a:fillRect/>
          </a:stretch>
        </p:blipFill>
        <p:spPr>
          <a:xfrm>
            <a:off x="387400" y="1396763"/>
            <a:ext cx="5353350" cy="3759675"/>
          </a:xfrm>
          <a:prstGeom prst="rect">
            <a:avLst/>
          </a:prstGeom>
          <a:noFill/>
          <a:ln>
            <a:noFill/>
          </a:ln>
        </p:spPr>
      </p:pic>
      <p:sp>
        <p:nvSpPr>
          <p:cNvPr id="341" name="Google Shape;341;g23b604f6d72_0_411"/>
          <p:cNvSpPr/>
          <p:nvPr/>
        </p:nvSpPr>
        <p:spPr>
          <a:xfrm>
            <a:off x="1677075" y="5289000"/>
            <a:ext cx="3202500" cy="365100"/>
          </a:xfrm>
          <a:prstGeom prst="roundRect">
            <a:avLst>
              <a:gd fmla="val 6060" name="adj"/>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rPr>
              <a:t>Lasso Lambda: 0.073904</a:t>
            </a:r>
            <a:endParaRPr sz="1800">
              <a:solidFill>
                <a:schemeClr val="lt1"/>
              </a:solidFill>
              <a:latin typeface="Arial"/>
              <a:ea typeface="Arial"/>
              <a:cs typeface="Arial"/>
              <a:sym typeface="Arial"/>
            </a:endParaRPr>
          </a:p>
        </p:txBody>
      </p:sp>
      <p:sp>
        <p:nvSpPr>
          <p:cNvPr id="342" name="Google Shape;342;g23b604f6d72_0_411"/>
          <p:cNvSpPr/>
          <p:nvPr/>
        </p:nvSpPr>
        <p:spPr>
          <a:xfrm>
            <a:off x="4586429" y="1079731"/>
            <a:ext cx="5146500" cy="5147100"/>
          </a:xfrm>
          <a:prstGeom prst="arc">
            <a:avLst>
              <a:gd fmla="val 19053897" name="adj1"/>
              <a:gd fmla="val 2288551" name="adj2"/>
            </a:avLst>
          </a:prstGeom>
          <a:noFill/>
          <a:ln cap="flat" cmpd="sng" w="476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343" name="Google Shape;343;g23b604f6d72_0_411"/>
          <p:cNvSpPr/>
          <p:nvPr/>
        </p:nvSpPr>
        <p:spPr>
          <a:xfrm rot="-5400000">
            <a:off x="9255764" y="2227188"/>
            <a:ext cx="281700" cy="2817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44" name="Google Shape;344;g23b604f6d72_0_411"/>
          <p:cNvSpPr/>
          <p:nvPr/>
        </p:nvSpPr>
        <p:spPr>
          <a:xfrm rot="-5400000">
            <a:off x="9602206" y="3512414"/>
            <a:ext cx="281700" cy="2817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345" name="Google Shape;345;g23b604f6d72_0_411"/>
          <p:cNvGrpSpPr/>
          <p:nvPr/>
        </p:nvGrpSpPr>
        <p:grpSpPr>
          <a:xfrm>
            <a:off x="9655172" y="1991400"/>
            <a:ext cx="2886011" cy="753375"/>
            <a:chOff x="8338586" y="1005574"/>
            <a:chExt cx="2886011" cy="753375"/>
          </a:xfrm>
        </p:grpSpPr>
        <p:sp>
          <p:nvSpPr>
            <p:cNvPr id="346" name="Google Shape;346;g23b604f6d72_0_411"/>
            <p:cNvSpPr/>
            <p:nvPr/>
          </p:nvSpPr>
          <p:spPr>
            <a:xfrm>
              <a:off x="8338597" y="1005574"/>
              <a:ext cx="2886000" cy="496200"/>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None/>
              </a:pPr>
              <a:r>
                <a:rPr b="1" lang="en-US" sz="3200">
                  <a:solidFill>
                    <a:srgbClr val="3F3F3F"/>
                  </a:solidFill>
                </a:rPr>
                <a:t>RMSE Train</a:t>
              </a:r>
              <a:endParaRPr/>
            </a:p>
          </p:txBody>
        </p:sp>
        <p:sp>
          <p:nvSpPr>
            <p:cNvPr id="347" name="Google Shape;347;g23b604f6d72_0_411"/>
            <p:cNvSpPr/>
            <p:nvPr/>
          </p:nvSpPr>
          <p:spPr>
            <a:xfrm>
              <a:off x="8338586" y="1389649"/>
              <a:ext cx="22260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t>392.872</a:t>
              </a:r>
              <a:endParaRPr sz="1800"/>
            </a:p>
          </p:txBody>
        </p:sp>
      </p:grpSp>
      <p:grpSp>
        <p:nvGrpSpPr>
          <p:cNvPr id="348" name="Google Shape;348;g23b604f6d72_0_411"/>
          <p:cNvGrpSpPr/>
          <p:nvPr/>
        </p:nvGrpSpPr>
        <p:grpSpPr>
          <a:xfrm>
            <a:off x="9920649" y="3276624"/>
            <a:ext cx="2729103" cy="995783"/>
            <a:chOff x="8338594" y="1997896"/>
            <a:chExt cx="2729103" cy="995783"/>
          </a:xfrm>
        </p:grpSpPr>
        <p:sp>
          <p:nvSpPr>
            <p:cNvPr id="349" name="Google Shape;349;g23b604f6d72_0_411"/>
            <p:cNvSpPr/>
            <p:nvPr/>
          </p:nvSpPr>
          <p:spPr>
            <a:xfrm>
              <a:off x="8338597" y="1997896"/>
              <a:ext cx="2729100" cy="496200"/>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None/>
              </a:pPr>
              <a:r>
                <a:rPr b="1" lang="en-US" sz="3200">
                  <a:solidFill>
                    <a:srgbClr val="3F3F3F"/>
                  </a:solidFill>
                </a:rPr>
                <a:t>RMSE Test</a:t>
              </a:r>
              <a:endParaRPr/>
            </a:p>
          </p:txBody>
        </p:sp>
        <p:sp>
          <p:nvSpPr>
            <p:cNvPr id="350" name="Google Shape;350;g23b604f6d72_0_411"/>
            <p:cNvSpPr/>
            <p:nvPr/>
          </p:nvSpPr>
          <p:spPr>
            <a:xfrm>
              <a:off x="8338594" y="2381979"/>
              <a:ext cx="2226000" cy="611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t>372.874</a:t>
              </a:r>
              <a:endParaRPr sz="1800"/>
            </a:p>
          </p:txBody>
        </p:sp>
      </p:grpSp>
      <p:sp>
        <p:nvSpPr>
          <p:cNvPr id="351" name="Google Shape;351;g23b604f6d72_0_411"/>
          <p:cNvSpPr txBox="1"/>
          <p:nvPr/>
        </p:nvSpPr>
        <p:spPr>
          <a:xfrm>
            <a:off x="921851" y="5868075"/>
            <a:ext cx="4818900" cy="598500"/>
          </a:xfrm>
          <a:prstGeom prst="rect">
            <a:avLst/>
          </a:prstGeom>
          <a:noFill/>
          <a:ln>
            <a:noFill/>
          </a:ln>
        </p:spPr>
        <p:txBody>
          <a:bodyPr anchorCtr="0" anchor="t" bIns="0" lIns="0" spcFirstLastPara="1" rIns="0" wrap="square" tIns="13325">
            <a:spAutoFit/>
          </a:bodyPr>
          <a:lstStyle/>
          <a:p>
            <a:pPr indent="0" lvl="0" marL="0" marR="5080" rtl="0" algn="l">
              <a:spcBef>
                <a:spcPts val="0"/>
              </a:spcBef>
              <a:spcAft>
                <a:spcPts val="0"/>
              </a:spcAft>
              <a:buNone/>
            </a:pPr>
            <a:r>
              <a:rPr lang="en-US" sz="1900">
                <a:solidFill>
                  <a:schemeClr val="dk1"/>
                </a:solidFill>
              </a:rPr>
              <a:t>Our Lasso Regression excluded Private Room and Brooklyn</a:t>
            </a:r>
            <a:endParaRPr sz="1900">
              <a:solidFill>
                <a:schemeClr val="dk1"/>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airbnb">
      <a:dk1>
        <a:srgbClr val="000000"/>
      </a:dk1>
      <a:lt1>
        <a:srgbClr val="FFFFFF"/>
      </a:lt1>
      <a:dk2>
        <a:srgbClr val="44546A"/>
      </a:dk2>
      <a:lt2>
        <a:srgbClr val="E7E6E6"/>
      </a:lt2>
      <a:accent1>
        <a:srgbClr val="FF5A5F"/>
      </a:accent1>
      <a:accent2>
        <a:srgbClr val="00A69A"/>
      </a:accent2>
      <a:accent3>
        <a:srgbClr val="FB642C"/>
      </a:accent3>
      <a:accent4>
        <a:srgbClr val="484848"/>
      </a:accent4>
      <a:accent5>
        <a:srgbClr val="767676"/>
      </a:accent5>
      <a:accent6>
        <a:srgbClr val="ADB9CA"/>
      </a:accent6>
      <a:hlink>
        <a:srgbClr val="FF5A60"/>
      </a:hlink>
      <a:folHlink>
        <a:srgbClr val="D93D0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2021-02-20T13:18:17Z</dcterms:created>
  <dc:creator>The Creative Next</dc:creator>
</cp:coreProperties>
</file>